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2"/>
    <p:sldId id="358" r:id="rId3"/>
    <p:sldId id="405" r:id="rId4"/>
    <p:sldId id="359" r:id="rId5"/>
    <p:sldId id="360" r:id="rId6"/>
    <p:sldId id="260" r:id="rId7"/>
    <p:sldId id="341" r:id="rId8"/>
    <p:sldId id="361" r:id="rId9"/>
    <p:sldId id="340" r:id="rId10"/>
    <p:sldId id="385" r:id="rId11"/>
    <p:sldId id="343" r:id="rId12"/>
    <p:sldId id="364" r:id="rId13"/>
    <p:sldId id="407" r:id="rId14"/>
    <p:sldId id="363" r:id="rId15"/>
    <p:sldId id="344" r:id="rId16"/>
    <p:sldId id="362" r:id="rId17"/>
    <p:sldId id="365" r:id="rId18"/>
    <p:sldId id="366" r:id="rId19"/>
    <p:sldId id="367" r:id="rId20"/>
    <p:sldId id="368" r:id="rId21"/>
    <p:sldId id="346" r:id="rId22"/>
    <p:sldId id="347" r:id="rId23"/>
    <p:sldId id="348" r:id="rId24"/>
    <p:sldId id="349" r:id="rId25"/>
    <p:sldId id="350" r:id="rId26"/>
    <p:sldId id="355" r:id="rId27"/>
    <p:sldId id="351" r:id="rId28"/>
    <p:sldId id="369" r:id="rId29"/>
    <p:sldId id="354" r:id="rId30"/>
    <p:sldId id="338" r:id="rId31"/>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p15:clr>
            <a:srgbClr val="A4A3A4"/>
          </p15:clr>
        </p15:guide>
        <p15:guide id="2" pos="3855">
          <p15:clr>
            <a:srgbClr val="A4A3A4"/>
          </p15:clr>
        </p15:guide>
        <p15:guide id="3" orient="horz" pos="774">
          <p15:clr>
            <a:srgbClr val="A4A3A4"/>
          </p15:clr>
        </p15:guide>
        <p15:guide id="4" pos="1200">
          <p15:clr>
            <a:srgbClr val="A4A3A4"/>
          </p15:clr>
        </p15:guide>
        <p15:guide id="5" pos="3046">
          <p15:clr>
            <a:srgbClr val="A4A3A4"/>
          </p15:clr>
        </p15:guide>
        <p15:guide id="6" pos="2834">
          <p15:clr>
            <a:srgbClr val="A4A3A4"/>
          </p15:clr>
        </p15:guide>
        <p15:guide id="7" orient="horz" pos="831">
          <p15:clr>
            <a:srgbClr val="A4A3A4"/>
          </p15:clr>
        </p15:guide>
        <p15:guide id="8" pos="6826">
          <p15:clr>
            <a:srgbClr val="A4A3A4"/>
          </p15:clr>
        </p15:guide>
        <p15:guide id="9" orient="horz" pos="1890">
          <p15:clr>
            <a:srgbClr val="A4A3A4"/>
          </p15:clr>
        </p15:guide>
        <p15:guide id="10" orient="horz" pos="1567">
          <p15:clr>
            <a:srgbClr val="A4A3A4"/>
          </p15:clr>
        </p15:guide>
        <p15:guide id="11" pos="7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7CB6"/>
    <a:srgbClr val="D9EAFF"/>
    <a:srgbClr val="C1DDFF"/>
    <a:srgbClr val="B3D5FF"/>
    <a:srgbClr val="A7CFFF"/>
    <a:srgbClr val="9BC8FF"/>
    <a:srgbClr val="2877F8"/>
    <a:srgbClr val="A29DEF"/>
    <a:srgbClr val="61A8FF"/>
    <a:srgbClr val="95C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6" autoAdjust="0"/>
    <p:restoredTop sz="85482" autoAdjust="0"/>
  </p:normalViewPr>
  <p:slideViewPr>
    <p:cSldViewPr snapToGrid="0">
      <p:cViewPr varScale="1">
        <p:scale>
          <a:sx n="73" d="100"/>
          <a:sy n="73" d="100"/>
        </p:scale>
        <p:origin x="1277" y="110"/>
      </p:cViewPr>
      <p:guideLst>
        <p:guide orient="horz" pos="2178"/>
        <p:guide pos="3855"/>
        <p:guide orient="horz" pos="774"/>
        <p:guide pos="1200"/>
        <p:guide pos="3046"/>
        <p:guide pos="2834"/>
        <p:guide orient="horz" pos="831"/>
        <p:guide pos="6826"/>
        <p:guide orient="horz" pos="1890"/>
        <p:guide orient="horz" pos="1567"/>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2020/9/4</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2020/9/4</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本节课为一阶第一课，一共</a:t>
            </a:r>
            <a:r>
              <a:rPr lang="en-US" altLang="zh-CN" dirty="0">
                <a:sym typeface="+mn-ea"/>
              </a:rPr>
              <a:t>15</a:t>
            </a:r>
            <a:r>
              <a:rPr lang="zh-CN" altLang="en-US" dirty="0">
                <a:sym typeface="+mn-ea"/>
              </a:rPr>
              <a:t>课，每节课</a:t>
            </a:r>
            <a:r>
              <a:rPr lang="en-US" altLang="zh-CN" dirty="0">
                <a:sym typeface="+mn-ea"/>
              </a:rPr>
              <a:t>90min</a:t>
            </a:r>
            <a:endParaRPr lang="zh-CN" altLang="en-US" dirty="0">
              <a:sym typeface="+mn-ea"/>
            </a:endParaRPr>
          </a:p>
          <a:p>
            <a:endParaRPr lang="zh-CN" altLang="en-US" dirty="0">
              <a:sym typeface="+mn-ea"/>
            </a:endParaRPr>
          </a:p>
          <a:p>
            <a:r>
              <a:rPr lang="zh-CN" altLang="en-US" dirty="0">
                <a:sym typeface="+mn-ea"/>
              </a:rPr>
              <a:t>课程目标：从故事引入，从</a:t>
            </a:r>
            <a:r>
              <a:rPr lang="en-US" altLang="zh-CN" dirty="0">
                <a:sym typeface="+mn-ea"/>
              </a:rPr>
              <a:t>EP</a:t>
            </a:r>
            <a:r>
              <a:rPr lang="zh-CN" altLang="en-US" dirty="0">
                <a:sym typeface="+mn-ea"/>
              </a:rPr>
              <a:t>本身出发，去挖掘自己身上的结构特征，发现自己的机能，并运用在场景里</a:t>
            </a:r>
          </a:p>
          <a:p>
            <a:endParaRPr lang="zh-CN" altLang="en-US" dirty="0">
              <a:sym typeface="+mn-ea"/>
            </a:endParaRPr>
          </a:p>
          <a:p>
            <a:r>
              <a:rPr lang="zh-CN" altLang="en-US" dirty="0">
                <a:sym typeface="+mn-ea"/>
              </a:rPr>
              <a:t>本节课基本内容分三部分：</a:t>
            </a:r>
            <a:endParaRPr lang="zh-CN" altLang="en-US" dirty="0"/>
          </a:p>
          <a:p>
            <a:r>
              <a:rPr lang="zh-CN" altLang="en-US" dirty="0">
                <a:sym typeface="+mn-ea"/>
              </a:rPr>
              <a:t>①</a:t>
            </a:r>
            <a:r>
              <a:rPr lang="en-US" altLang="zh-CN" dirty="0">
                <a:sym typeface="+mn-ea"/>
              </a:rPr>
              <a:t>PBL</a:t>
            </a:r>
            <a:r>
              <a:rPr lang="zh-CN" altLang="en-US" dirty="0">
                <a:sym typeface="+mn-ea"/>
              </a:rPr>
              <a:t>（通过故事性的课程引入，从云台出发，了解</a:t>
            </a:r>
            <a:r>
              <a:rPr lang="en-US" altLang="zh-CN" dirty="0">
                <a:sym typeface="+mn-ea"/>
              </a:rPr>
              <a:t>EP Robot</a:t>
            </a:r>
            <a:r>
              <a:rPr lang="zh-CN" altLang="en-US" dirty="0">
                <a:sym typeface="+mn-ea"/>
              </a:rPr>
              <a:t>本身的特征）</a:t>
            </a:r>
            <a:endParaRPr lang="zh-CN" altLang="en-US" dirty="0"/>
          </a:p>
          <a:p>
            <a:r>
              <a:rPr lang="zh-CN" altLang="en-US" dirty="0">
                <a:sym typeface="+mn-ea"/>
              </a:rPr>
              <a:t>②理论学习（认识云台，学习使用云台模块和视频录制模块，并熟练运用）</a:t>
            </a:r>
            <a:endParaRPr lang="zh-CN" altLang="en-US" dirty="0"/>
          </a:p>
          <a:p>
            <a:pPr fontAlgn="auto">
              <a:lnSpc>
                <a:spcPct val="150000"/>
              </a:lnSpc>
            </a:pPr>
            <a:r>
              <a:rPr lang="zh-CN" altLang="en-US" dirty="0">
                <a:sym typeface="+mn-ea"/>
              </a:rPr>
              <a:t>③实践任务（</a:t>
            </a:r>
            <a:r>
              <a:rPr lang="zh-CN" altLang="en-US" dirty="0">
                <a:latin typeface="宋体" panose="02010600030101010101" pitchFamily="2" charset="-122"/>
                <a:ea typeface="+mn-ea"/>
                <a:sym typeface="+mn-ea"/>
              </a:rPr>
              <a:t>控制云台向指定方向旋转指定角度录制视频</a:t>
            </a:r>
            <a:r>
              <a:rPr lang="zh-CN" altLang="en-US" dirty="0">
                <a:sym typeface="+mn-ea"/>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时长：5min</a:t>
            </a:r>
          </a:p>
          <a:p>
            <a:r>
              <a:rPr lang="en-US" altLang="zh-CN" dirty="0"/>
              <a:t>内容：PBL任务讲解（向学生介绍本节课课程任务）</a:t>
            </a:r>
          </a:p>
          <a:p>
            <a:r>
              <a:rPr lang="en-US" altLang="zh-CN" dirty="0"/>
              <a:t>话术：”好 那我们一起来思考，我如何转动脖子把周围的事物记录下来呢？</a:t>
            </a:r>
          </a:p>
          <a:p>
            <a:r>
              <a:rPr lang="en-US" altLang="zh-CN" dirty="0"/>
              <a:t>我们平时用哪个器官观察周围的事物呀，眼睛对不对！好，那我们现在来看看我们的眼睛到底有什么功能吧！“</a:t>
            </a:r>
          </a:p>
          <a:p>
            <a:r>
              <a:rPr lang="en-US" altLang="zh-CN" dirty="0"/>
              <a:t>注意事项：讲解任务的时候，可以适当口语化，将任务以故事形式向学生展开，到后面实践任务的时候再将任务专业化</a:t>
            </a:r>
          </a:p>
          <a:p>
            <a:r>
              <a:rPr lang="en-US" altLang="zh-CN" dirty="0"/>
              <a:t>控制课堂秩序，第一节课学生可能较为兴奋，授课老师注意控堂</a:t>
            </a:r>
          </a:p>
          <a:p>
            <a:r>
              <a:rPr lang="en-US" altLang="zh-CN" dirty="0"/>
              <a:t>附加：无</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介绍相机模块</a:t>
            </a:r>
          </a:p>
          <a:p>
            <a:r>
              <a:rPr kumimoji="1" lang="zh-CN" altLang="zh-CN" dirty="0">
                <a:sym typeface="+mn-ea"/>
              </a:rPr>
              <a:t>向学生介绍相机模块，以及</a:t>
            </a:r>
            <a:r>
              <a:rPr kumimoji="1" lang="en-US" altLang="zh-CN" dirty="0">
                <a:sym typeface="+mn-ea"/>
              </a:rPr>
              <a:t>EP </a:t>
            </a:r>
            <a:r>
              <a:rPr kumimoji="1" lang="zh-CN" altLang="en-US" dirty="0">
                <a:sym typeface="+mn-ea"/>
              </a:rPr>
              <a:t>相机模块的视场角（视角范围）和作用</a:t>
            </a:r>
          </a:p>
          <a:p>
            <a:pPr algn="l" fontAlgn="auto">
              <a:lnSpc>
                <a:spcPct val="150000"/>
              </a:lnSpc>
              <a:buClrTx/>
              <a:buSzTx/>
              <a:buNone/>
            </a:pPr>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我们平时用眼睛观察周围对不对呀，那机器人你们觉得用什么去观察周围呢？我们用到相机模块。</a:t>
            </a:r>
          </a:p>
          <a:p>
            <a:pPr algn="l" fontAlgn="auto">
              <a:lnSpc>
                <a:spcPct val="150000"/>
              </a:lnSpc>
              <a:buClrTx/>
              <a:buSzTx/>
              <a:buNone/>
            </a:pPr>
            <a:r>
              <a:rPr kumimoji="1" lang="zh-CN" altLang="en-US" dirty="0">
                <a:sym typeface="+mn-ea"/>
              </a:rPr>
              <a:t>我们的眼睛</a:t>
            </a:r>
            <a:r>
              <a:rPr kumimoji="1" lang="en-US" altLang="zh-CN" dirty="0">
                <a:sym typeface="+mn-ea"/>
              </a:rPr>
              <a:t>‘</a:t>
            </a:r>
            <a:r>
              <a:rPr lang="zh-CN" altLang="en-US" dirty="0">
                <a:latin typeface="宋体" panose="02010600030101010101" pitchFamily="2" charset="-122"/>
                <a:ea typeface="+mn-ea"/>
                <a:sym typeface="+mn-ea"/>
              </a:rPr>
              <a:t>采用1/4英寸传感器，拍摄像素为500万，</a:t>
            </a:r>
            <a:r>
              <a:rPr lang="zh-CN" altLang="en-US" dirty="0">
                <a:solidFill>
                  <a:srgbClr val="FF0000"/>
                </a:solidFill>
                <a:latin typeface="宋体" panose="02010600030101010101" pitchFamily="2" charset="-122"/>
                <a:ea typeface="+mn-ea"/>
                <a:sym typeface="+mn-ea"/>
              </a:rPr>
              <a:t>FOV（视场角）为120°</a:t>
            </a:r>
            <a:r>
              <a:rPr lang="zh-CN" altLang="en-US" dirty="0">
                <a:latin typeface="宋体" panose="02010600030101010101" pitchFamily="2" charset="-122"/>
                <a:ea typeface="+mn-ea"/>
                <a:sym typeface="+mn-ea"/>
              </a:rPr>
              <a:t>。（视线范围）</a:t>
            </a:r>
          </a:p>
          <a:p>
            <a:pPr algn="l" fontAlgn="auto">
              <a:lnSpc>
                <a:spcPct val="150000"/>
              </a:lnSpc>
              <a:buClrTx/>
              <a:buSzTx/>
              <a:buNone/>
            </a:pPr>
            <a:r>
              <a:rPr lang="zh-CN" altLang="en-US" dirty="0">
                <a:latin typeface="宋体" panose="02010600030101010101" pitchFamily="2" charset="-122"/>
                <a:ea typeface="+mn-ea"/>
                <a:sym typeface="+mn-ea"/>
              </a:rPr>
              <a:t>可准确记录实现前方的景象，方便用户以第一人称视角进行控制。我们可以使用我们的眼睛把周围你想要了解的一切事物记录下来</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zh-CN" dirty="0">
                <a:sym typeface="+mn-ea"/>
              </a:rPr>
              <a:t>通过生活中的实例来引入课堂内容，让学生更好地掌握知识点</a:t>
            </a:r>
          </a:p>
          <a:p>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：人眼视野范围</a:t>
            </a:r>
            <a:endParaRPr kumimoji="1" lang="zh-CN" altLang="zh-CN" dirty="0">
              <a:sym typeface="+mn-ea"/>
            </a:endParaRPr>
          </a:p>
          <a:p>
            <a:pPr algn="l" fontAlgn="auto">
              <a:lnSpc>
                <a:spcPct val="150000"/>
              </a:lnSpc>
              <a:buClrTx/>
              <a:buSzTx/>
              <a:buNone/>
            </a:pPr>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我们直到相机模块的视野范围了，那么请同学们来估计一下人眼视野范围</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zh-CN" dirty="0">
                <a:sym typeface="+mn-ea"/>
              </a:rPr>
              <a:t>通过生活中的实例来引入课堂内容，让学生更好地掌握知识点</a:t>
            </a:r>
          </a:p>
          <a:p>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84045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介绍云台</a:t>
            </a:r>
          </a:p>
          <a:p>
            <a:r>
              <a:rPr kumimoji="1" lang="zh-CN" altLang="zh-CN" dirty="0">
                <a:sym typeface="+mn-ea"/>
              </a:rPr>
              <a:t>向学生介绍什么是云台，它的作用以及它的主要分类</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那现在老师要考考同学们了，在生活中，</a:t>
            </a:r>
            <a:r>
              <a:rPr lang="zh-CN" altLang="en-US" dirty="0">
                <a:latin typeface="宋体" panose="02010600030101010101" pitchFamily="2" charset="-122"/>
                <a:ea typeface="+mn-ea"/>
                <a:sym typeface="+mn-ea"/>
              </a:rPr>
              <a:t>你见过会移动的监视器吗？它是如何实现的呢？</a:t>
            </a:r>
          </a:p>
          <a:p>
            <a:pPr algn="l"/>
            <a:r>
              <a:rPr lang="zh-CN" altLang="en-US" dirty="0">
                <a:latin typeface="宋体" panose="02010600030101010101" pitchFamily="2" charset="-122"/>
                <a:ea typeface="+mn-ea"/>
                <a:sym typeface="+mn-ea"/>
              </a:rPr>
              <a:t>在我们日常生活中，云台是</a:t>
            </a:r>
            <a:r>
              <a:rPr lang="zh-CN" altLang="en-US" dirty="0">
                <a:solidFill>
                  <a:srgbClr val="FF0000"/>
                </a:solidFill>
                <a:latin typeface="宋体" panose="02010600030101010101" pitchFamily="2" charset="-122"/>
                <a:ea typeface="+mn-ea"/>
                <a:sym typeface="+mn-ea"/>
              </a:rPr>
              <a:t>安装、固定</a:t>
            </a:r>
            <a:r>
              <a:rPr lang="zh-CN" altLang="en-US" dirty="0">
                <a:latin typeface="宋体" panose="02010600030101010101" pitchFamily="2" charset="-122"/>
                <a:ea typeface="+mn-ea"/>
                <a:sym typeface="+mn-ea"/>
              </a:rPr>
              <a:t>摄像机的支撑设备。类似于</a:t>
            </a:r>
            <a:r>
              <a:rPr lang="zh-CN" altLang="en-US" dirty="0">
                <a:solidFill>
                  <a:srgbClr val="FF0000"/>
                </a:solidFill>
                <a:latin typeface="宋体" panose="02010600030101010101" pitchFamily="2" charset="-122"/>
                <a:ea typeface="+mn-ea"/>
                <a:sym typeface="+mn-ea"/>
              </a:rPr>
              <a:t>人的脖子</a:t>
            </a:r>
            <a:r>
              <a:rPr lang="zh-CN" altLang="en-US" dirty="0">
                <a:latin typeface="宋体" panose="02010600030101010101" pitchFamily="2" charset="-122"/>
                <a:ea typeface="+mn-ea"/>
                <a:sym typeface="+mn-ea"/>
              </a:rPr>
              <a:t>可以支撑着脑袋，并通过转动来调节视野。主要分为</a:t>
            </a:r>
            <a:r>
              <a:rPr lang="zh-CN" altLang="en-US" dirty="0">
                <a:solidFill>
                  <a:srgbClr val="FF0000"/>
                </a:solidFill>
                <a:latin typeface="宋体" panose="02010600030101010101" pitchFamily="2" charset="-122"/>
                <a:ea typeface="+mn-ea"/>
                <a:sym typeface="+mn-ea"/>
              </a:rPr>
              <a:t>固定云台和电动云台</a:t>
            </a:r>
            <a:r>
              <a:rPr lang="zh-CN" altLang="en-US" dirty="0">
                <a:latin typeface="宋体" panose="02010600030101010101" pitchFamily="2" charset="-122"/>
                <a:ea typeface="+mn-ea"/>
                <a:sym typeface="+mn-ea"/>
              </a:rPr>
              <a:t>两种。</a:t>
            </a:r>
          </a:p>
          <a:p>
            <a:pPr algn="l"/>
            <a:r>
              <a:rPr lang="zh-CN" altLang="en-US" dirty="0">
                <a:latin typeface="宋体" panose="02010600030101010101" pitchFamily="2" charset="-122"/>
                <a:ea typeface="+mn-ea"/>
                <a:sym typeface="+mn-ea"/>
              </a:rPr>
              <a:t>那么我们了解完我们的眼睛和脖子的功能之后，我们得学习怎么给我们的大脑传递信息吧！才能将我们所要实现的动作表现出来</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zh-CN" dirty="0">
                <a:sym typeface="+mn-ea"/>
              </a:rPr>
              <a:t>通过生活中的实例来引入课堂内容，让学生更好地掌握知识点</a:t>
            </a:r>
          </a:p>
          <a:p>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3min</a:t>
            </a:r>
          </a:p>
          <a:p>
            <a:r>
              <a:rPr kumimoji="1" lang="zh-CN" altLang="en-US" b="1" dirty="0">
                <a:sym typeface="+mn-ea"/>
              </a:rPr>
              <a:t>内容：</a:t>
            </a:r>
            <a:r>
              <a:rPr kumimoji="1" lang="zh-CN" altLang="en-US" dirty="0">
                <a:sym typeface="+mn-ea"/>
              </a:rPr>
              <a:t>介绍如何进入编程界面</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那我们如何进入进入大脑呢？</a:t>
            </a:r>
            <a:r>
              <a:rPr kumimoji="1" lang="en-US" altLang="zh-CN" dirty="0">
                <a:sym typeface="+mn-ea"/>
              </a:rPr>
              <a:t>“</a:t>
            </a:r>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2min</a:t>
            </a:r>
          </a:p>
          <a:p>
            <a:r>
              <a:rPr kumimoji="1" lang="zh-CN" altLang="en-US" b="1" dirty="0">
                <a:sym typeface="+mn-ea"/>
              </a:rPr>
              <a:t>内容</a:t>
            </a:r>
            <a:r>
              <a:rPr kumimoji="1" lang="zh-CN" altLang="en-US" dirty="0">
                <a:sym typeface="+mn-ea"/>
              </a:rPr>
              <a:t>：</a:t>
            </a:r>
            <a:r>
              <a:rPr kumimoji="1" lang="zh-CN" altLang="zh-CN" dirty="0">
                <a:sym typeface="+mn-ea"/>
              </a:rPr>
              <a:t>介绍编程界面</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进入大脑后，如何给大脑传递信息呢，即是</a:t>
            </a:r>
            <a:r>
              <a:rPr kumimoji="1" lang="zh-CN" altLang="zh-CN" dirty="0">
                <a:sym typeface="+mn-ea"/>
              </a:rPr>
              <a:t>进入编程界面后，我们如何进行编程。一起来学习吧</a:t>
            </a:r>
          </a:p>
          <a:p>
            <a:r>
              <a:rPr kumimoji="1" lang="zh-CN" altLang="en-US" dirty="0">
                <a:sym typeface="+mn-ea"/>
              </a:rPr>
              <a:t>我们可以看到编程界面左边是模块区，向右拖动模块进行编辑，向左删除模块。右边则称为编程区，编程完成后，点击左上角三角形符号运行</a:t>
            </a:r>
            <a:r>
              <a:rPr kumimoji="1" lang="en-US" altLang="zh-CN" dirty="0">
                <a:sym typeface="+mn-ea"/>
              </a:rPr>
              <a:t>“</a:t>
            </a:r>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3min</a:t>
            </a:r>
          </a:p>
          <a:p>
            <a:r>
              <a:rPr kumimoji="1" lang="zh-CN" altLang="en-US" b="1" dirty="0">
                <a:sym typeface="+mn-ea"/>
              </a:rPr>
              <a:t>内容</a:t>
            </a:r>
            <a:r>
              <a:rPr kumimoji="1" lang="zh-CN" altLang="en-US" dirty="0">
                <a:sym typeface="+mn-ea"/>
              </a:rPr>
              <a:t>：</a:t>
            </a:r>
            <a:r>
              <a:rPr kumimoji="1" lang="zh-CN" altLang="zh-CN" dirty="0">
                <a:sym typeface="+mn-ea"/>
              </a:rPr>
              <a:t>编程模块认识</a:t>
            </a:r>
          </a:p>
          <a:p>
            <a:r>
              <a:rPr kumimoji="1" lang="zh-CN" altLang="zh-CN" dirty="0">
                <a:sym typeface="+mn-ea"/>
              </a:rPr>
              <a:t>让学生了解编程模块</a:t>
            </a:r>
            <a:r>
              <a:rPr kumimoji="1" lang="en-US" altLang="zh-CN" dirty="0">
                <a:sym typeface="+mn-ea"/>
              </a:rPr>
              <a:t>——</a:t>
            </a:r>
            <a:r>
              <a:rPr kumimoji="1" lang="zh-CN" altLang="en-US" dirty="0">
                <a:sym typeface="+mn-ea"/>
              </a:rPr>
              <a:t>系统模块，并将模式设置为这节课所运用的自由模式</a:t>
            </a:r>
            <a:endParaRPr kumimoji="1" lang="zh-CN" altLang="zh-CN" dirty="0">
              <a:sym typeface="+mn-ea"/>
            </a:endParaRP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我们了解了如何进行编程后，首先我们需要设置他的整机运动模式，这里有三种运动模式选择，云台跟随底盘、底盘跟随云台和自由模式，这节课我们选择自由模式</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编程模块认识</a:t>
            </a:r>
          </a:p>
          <a:p>
            <a:r>
              <a:rPr kumimoji="1" lang="zh-CN" altLang="zh-CN" dirty="0">
                <a:sym typeface="+mn-ea"/>
              </a:rPr>
              <a:t>让学生了解编程模块</a:t>
            </a:r>
            <a:r>
              <a:rPr kumimoji="1" lang="en-US" altLang="zh-CN" dirty="0">
                <a:sym typeface="+mn-ea"/>
              </a:rPr>
              <a:t>——</a:t>
            </a:r>
            <a:r>
              <a:rPr kumimoji="1" lang="zh-CN" altLang="en-US" dirty="0">
                <a:sym typeface="+mn-ea"/>
              </a:rPr>
              <a:t>云台模块，控制云台旋转模块和设置云台速率模块</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老师想问下同学们，还记得我们最先介绍的</a:t>
            </a:r>
            <a:r>
              <a:rPr kumimoji="1" lang="en-US" altLang="zh-CN" dirty="0">
                <a:sym typeface="+mn-ea"/>
              </a:rPr>
              <a:t>PBL</a:t>
            </a:r>
            <a:r>
              <a:rPr kumimoji="1" lang="zh-CN" altLang="en-US" dirty="0">
                <a:sym typeface="+mn-ea"/>
              </a:rPr>
              <a:t>吗？</a:t>
            </a:r>
            <a:r>
              <a:rPr kumimoji="1" lang="zh-CN" altLang="zh-CN" dirty="0">
                <a:sym typeface="+mn-ea"/>
              </a:rPr>
              <a:t>我们想让我们的脖子动起来就需要设置我们的云台模块。</a:t>
            </a:r>
          </a:p>
          <a:p>
            <a:pPr fontAlgn="auto">
              <a:lnSpc>
                <a:spcPct val="150000"/>
              </a:lnSpc>
            </a:pPr>
            <a:r>
              <a:rPr kumimoji="1" lang="zh-CN" altLang="en-US" dirty="0">
                <a:sym typeface="+mn-ea"/>
              </a:rPr>
              <a:t>首先我们需要设置云台的旋转速率，</a:t>
            </a:r>
            <a:r>
              <a:rPr lang="zh-CN" altLang="en-US" dirty="0">
                <a:latin typeface="宋体" panose="02010600030101010101" pitchFamily="2" charset="-122"/>
                <a:ea typeface="+mn-ea"/>
                <a:sym typeface="+mn-ea"/>
              </a:rPr>
              <a:t>云台默认旋转速率是</a:t>
            </a:r>
            <a:r>
              <a:rPr lang="en-US" altLang="zh-CN" dirty="0">
                <a:latin typeface="宋体" panose="02010600030101010101" pitchFamily="2" charset="-122"/>
                <a:ea typeface="+mn-ea"/>
                <a:sym typeface="+mn-ea"/>
              </a:rPr>
              <a:t>30</a:t>
            </a:r>
            <a:r>
              <a:rPr lang="zh-CN" altLang="en-US" dirty="0">
                <a:latin typeface="宋体" panose="02010600030101010101" pitchFamily="2" charset="-122"/>
                <a:ea typeface="+mn-ea"/>
                <a:sym typeface="+mn-ea"/>
              </a:rPr>
              <a:t>度</a:t>
            </a:r>
            <a:r>
              <a:rPr lang="en-US" altLang="zh-CN" dirty="0">
                <a:latin typeface="宋体" panose="02010600030101010101" pitchFamily="2" charset="-122"/>
                <a:ea typeface="+mn-ea"/>
                <a:sym typeface="+mn-ea"/>
              </a:rPr>
              <a:t>/</a:t>
            </a:r>
            <a:r>
              <a:rPr lang="zh-CN" altLang="en-US" dirty="0">
                <a:latin typeface="宋体" panose="02010600030101010101" pitchFamily="2" charset="-122"/>
                <a:ea typeface="+mn-ea"/>
                <a:sym typeface="+mn-ea"/>
              </a:rPr>
              <a:t>秒，</a:t>
            </a:r>
            <a:r>
              <a:rPr lang="zh-CN" altLang="en-US" dirty="0">
                <a:solidFill>
                  <a:srgbClr val="FF0000"/>
                </a:solidFill>
                <a:latin typeface="宋体" panose="02010600030101010101" pitchFamily="2" charset="-122"/>
                <a:ea typeface="+mn-ea"/>
                <a:sym typeface="+mn-ea"/>
              </a:rPr>
              <a:t>数值越大，旋转速度越快</a:t>
            </a:r>
            <a:endParaRPr lang="zh-CN" altLang="en-US" dirty="0">
              <a:solidFill>
                <a:srgbClr val="FF0000"/>
              </a:solidFill>
              <a:latin typeface="宋体" panose="02010600030101010101" pitchFamily="2" charset="-122"/>
              <a:ea typeface="+mn-ea"/>
            </a:endParaRPr>
          </a:p>
          <a:p>
            <a:r>
              <a:rPr kumimoji="1" lang="zh-CN" altLang="en-US" dirty="0">
                <a:sym typeface="+mn-ea"/>
              </a:rPr>
              <a:t>其次我们要控制云台按照指定方向旋转指定角度，旋转方向有四个</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编程模块认识</a:t>
            </a:r>
          </a:p>
          <a:p>
            <a:r>
              <a:rPr kumimoji="1" lang="zh-CN" altLang="zh-CN" dirty="0">
                <a:sym typeface="+mn-ea"/>
              </a:rPr>
              <a:t>让学生了解编程模块</a:t>
            </a:r>
            <a:r>
              <a:rPr kumimoji="1" lang="en-US" altLang="zh-CN" dirty="0">
                <a:sym typeface="+mn-ea"/>
              </a:rPr>
              <a:t>——</a:t>
            </a:r>
            <a:r>
              <a:rPr kumimoji="1" lang="zh-CN" altLang="en-US" dirty="0">
                <a:sym typeface="+mn-ea"/>
              </a:rPr>
              <a:t>控制语句和视频录制</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了解完云台模块后，我们需要用到控制语句来实现我们的任务</a:t>
            </a:r>
          </a:p>
          <a:p>
            <a:r>
              <a:rPr kumimoji="1" lang="zh-CN" altLang="en-US" dirty="0">
                <a:sym typeface="+mn-ea"/>
              </a:rPr>
              <a:t>想让云台旋转重复一定次数我们可以运用到控制语句中的重复执行模块，能够</a:t>
            </a:r>
            <a:r>
              <a:rPr lang="zh-CN" altLang="en-US" dirty="0">
                <a:latin typeface="宋体" panose="02010600030101010101" pitchFamily="2" charset="-122"/>
                <a:ea typeface="+mn-ea"/>
                <a:sym typeface="+mn-ea"/>
              </a:rPr>
              <a:t>重复执行内部程序若干次，每次录制时间为</a:t>
            </a:r>
            <a:r>
              <a:rPr lang="en-US" altLang="zh-CN" dirty="0">
                <a:latin typeface="宋体" panose="02010600030101010101" pitchFamily="2" charset="-122"/>
                <a:ea typeface="+mn-ea"/>
                <a:sym typeface="+mn-ea"/>
              </a:rPr>
              <a:t>2</a:t>
            </a:r>
            <a:r>
              <a:rPr lang="zh-CN" altLang="en-US" dirty="0">
                <a:latin typeface="宋体" panose="02010600030101010101" pitchFamily="2" charset="-122"/>
                <a:ea typeface="+mn-ea"/>
                <a:sym typeface="+mn-ea"/>
              </a:rPr>
              <a:t>秒，那么等待</a:t>
            </a:r>
            <a:r>
              <a:rPr lang="en-US" altLang="zh-CN" dirty="0">
                <a:latin typeface="宋体" panose="02010600030101010101" pitchFamily="2" charset="-122"/>
                <a:ea typeface="+mn-ea"/>
                <a:sym typeface="+mn-ea"/>
              </a:rPr>
              <a:t>2</a:t>
            </a:r>
            <a:r>
              <a:rPr lang="zh-CN" altLang="en-US" dirty="0">
                <a:latin typeface="宋体" panose="02010600030101010101" pitchFamily="2" charset="-122"/>
                <a:ea typeface="+mn-ea"/>
                <a:sym typeface="+mn-ea"/>
              </a:rPr>
              <a:t>秒的意思则是等待执行秒后再执行下一条指令</a:t>
            </a:r>
          </a:p>
          <a:p>
            <a:r>
              <a:rPr lang="zh-CN" altLang="en-US" dirty="0">
                <a:latin typeface="宋体" panose="02010600030101010101" pitchFamily="2" charset="-122"/>
                <a:ea typeface="+mn-ea"/>
                <a:sym typeface="+mn-ea"/>
              </a:rPr>
              <a:t>视频录制模块，开始或结束视频录制，结束后会在</a:t>
            </a:r>
            <a:r>
              <a:rPr lang="en-US" altLang="zh-CN" dirty="0">
                <a:latin typeface="宋体" panose="02010600030101010101" pitchFamily="2" charset="-122"/>
                <a:ea typeface="+mn-ea"/>
                <a:sym typeface="+mn-ea"/>
              </a:rPr>
              <a:t>SD</a:t>
            </a:r>
            <a:r>
              <a:rPr lang="zh-CN" altLang="en-US" dirty="0">
                <a:latin typeface="宋体" panose="02010600030101010101" pitchFamily="2" charset="-122"/>
                <a:ea typeface="+mn-ea"/>
                <a:sym typeface="+mn-ea"/>
              </a:rPr>
              <a:t>卡生成一段视频</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如何安装</a:t>
            </a:r>
            <a:r>
              <a:rPr kumimoji="1" lang="en-US" altLang="zh-CN" dirty="0" err="1">
                <a:sym typeface="+mn-ea"/>
              </a:rPr>
              <a:t>robomaster</a:t>
            </a:r>
            <a:r>
              <a:rPr kumimoji="1" lang="zh-CN" altLang="en-US" dirty="0">
                <a:sym typeface="+mn-ea"/>
              </a:rPr>
              <a:t>软件</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如果想让我们的脖子转动并通过眼睛把周围看到的一切记录下来，我们需要怎么做呢？</a:t>
            </a:r>
          </a:p>
          <a:p>
            <a:r>
              <a:rPr kumimoji="1" lang="zh-CN" altLang="zh-CN" dirty="0">
                <a:sym typeface="+mn-ea"/>
              </a:rPr>
              <a:t>身体需要大脑的控制，我们需要给大脑传递信息，然后通过大脑的反馈来完成相应的动作</a:t>
            </a:r>
          </a:p>
          <a:p>
            <a:r>
              <a:rPr kumimoji="1" lang="zh-CN" altLang="zh-CN" dirty="0">
                <a:sym typeface="+mn-ea"/>
              </a:rPr>
              <a:t>那同学们需要有一个可以操作的软件，即是需要一个可以给大脑传递信息的介质</a:t>
            </a:r>
          </a:p>
          <a:p>
            <a:r>
              <a:rPr kumimoji="1" lang="zh-CN" altLang="zh-CN" dirty="0">
                <a:sym typeface="+mn-ea"/>
              </a:rPr>
              <a:t>接下来同学们跟着老师一起，把</a:t>
            </a:r>
            <a:r>
              <a:rPr kumimoji="1" lang="en-US" altLang="zh-CN" dirty="0" err="1">
                <a:sym typeface="+mn-ea"/>
              </a:rPr>
              <a:t>robomaster</a:t>
            </a:r>
            <a:r>
              <a:rPr kumimoji="1" lang="zh-CN" altLang="en-US" dirty="0">
                <a:sym typeface="+mn-ea"/>
              </a:rPr>
              <a:t>软件安装到你们的电脑上，然后来完成任务吧！</a:t>
            </a:r>
            <a:r>
              <a:rPr kumimoji="1" lang="en-US" altLang="zh-CN" dirty="0">
                <a:sym typeface="+mn-ea"/>
              </a:rPr>
              <a:t>“</a:t>
            </a:r>
          </a:p>
          <a:p>
            <a:r>
              <a:rPr kumimoji="1" lang="zh-CN" altLang="zh-CN" dirty="0">
                <a:sym typeface="+mn-ea"/>
              </a:rPr>
              <a:t>软件安装步骤，让学生跟着步骤做</a:t>
            </a:r>
            <a:r>
              <a:rPr kumimoji="1" lang="zh-CN" altLang="en-US" b="1" dirty="0">
                <a:sym typeface="+mn-ea"/>
              </a:rPr>
              <a:t>（授课老师选择讲与不讲）</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sym typeface="+mn-ea"/>
              </a:rPr>
              <a:t>控制课堂秩序，第一节课学生可能较为兴奋，授课老师注意控</a:t>
            </a:r>
            <a:r>
              <a:rPr kumimoji="1" lang="zh-CN" altLang="en-US" dirty="0">
                <a:sym typeface="+mn-ea"/>
              </a:rPr>
              <a:t>堂</a:t>
            </a:r>
          </a:p>
          <a:p>
            <a:r>
              <a:rPr kumimoji="1" lang="zh-CN" altLang="en-US" b="1" dirty="0">
                <a:sym typeface="+mn-ea"/>
              </a:rPr>
              <a:t>（授课老师选择讲与不讲）</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2min</a:t>
            </a:r>
          </a:p>
          <a:p>
            <a:r>
              <a:rPr kumimoji="1" lang="zh-CN" altLang="en-US" b="1" dirty="0">
                <a:sym typeface="+mn-ea"/>
              </a:rPr>
              <a:t>内容</a:t>
            </a:r>
            <a:r>
              <a:rPr kumimoji="1" lang="zh-CN" altLang="en-US" dirty="0">
                <a:sym typeface="+mn-ea"/>
              </a:rPr>
              <a:t>：</a:t>
            </a:r>
            <a:r>
              <a:rPr kumimoji="1" lang="zh-CN" altLang="zh-CN" dirty="0">
                <a:sym typeface="+mn-ea"/>
              </a:rPr>
              <a:t>如何获取视频，</a:t>
            </a:r>
            <a:r>
              <a:rPr lang="zh-CN" altLang="en-US" dirty="0">
                <a:latin typeface="宋体" panose="02010600030101010101" pitchFamily="2" charset="-122"/>
                <a:ea typeface="+mn-ea"/>
                <a:sym typeface="+mn-ea"/>
              </a:rPr>
              <a:t>返回界面找到媒体库，会发现在媒体库生成一段视频</a:t>
            </a:r>
            <a:endParaRPr lang="zh-CN" altLang="en-US" dirty="0"/>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编写完程序后我们可以返回界面在媒体库中找到我们录制的视频</a:t>
            </a:r>
            <a:r>
              <a:rPr kumimoji="1" lang="en-US" altLang="zh-CN" dirty="0">
                <a:sym typeface="+mn-ea"/>
              </a:rPr>
              <a:t>“</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附加</a:t>
            </a:r>
            <a:r>
              <a:rPr kumimoji="1" lang="zh-CN" altLang="en-US" dirty="0">
                <a:sym typeface="+mn-ea"/>
              </a:rPr>
              <a:t>：无</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内容：</a:t>
            </a:r>
            <a:r>
              <a:rPr lang="zh-CN" altLang="en-US" dirty="0">
                <a:sym typeface="+mn-ea"/>
              </a:rPr>
              <a:t>课堂安全防护知识</a:t>
            </a:r>
            <a:endParaRPr lang="zh-CN" altLang="en-US" dirty="0"/>
          </a:p>
          <a:p>
            <a:r>
              <a:rPr lang="zh-CN" altLang="en-US" b="1" dirty="0">
                <a:sym typeface="+mn-ea"/>
              </a:rPr>
              <a:t>话术：</a:t>
            </a:r>
            <a:r>
              <a:rPr lang="en-US" altLang="zh-CN" b="1" dirty="0">
                <a:sym typeface="+mn-ea"/>
              </a:rPr>
              <a:t>“</a:t>
            </a:r>
            <a:r>
              <a:rPr kumimoji="1" lang="zh-CN" altLang="en-US" dirty="0">
                <a:sym typeface="+mn-ea"/>
              </a:rPr>
              <a:t>现在就开始实践完成任务啦！那么有几点需要强调！</a:t>
            </a:r>
            <a:r>
              <a:rPr lang="zh-CN" altLang="en-US" dirty="0">
                <a:sym typeface="+mn-ea"/>
              </a:rPr>
              <a:t>为了我们自身、机器以及他人的安全，我们要知道一些在操控机器时的安全防护知识</a:t>
            </a:r>
          </a:p>
          <a:p>
            <a:r>
              <a:rPr lang="zh-CN" altLang="en-US" dirty="0">
                <a:sym typeface="+mn-ea"/>
              </a:rPr>
              <a:t>（①保护自己，戴护目镜；②保护机器，轻拿轻放；③保护他人，避让行人）</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上课教师要着重强调学生在操控</a:t>
            </a:r>
            <a:r>
              <a:rPr lang="en-US" altLang="zh-CN" dirty="0">
                <a:sym typeface="+mn-ea"/>
              </a:rPr>
              <a:t>EP Robot </a:t>
            </a:r>
            <a:r>
              <a:rPr lang="zh-CN" altLang="en-US" dirty="0">
                <a:sym typeface="+mn-ea"/>
              </a:rPr>
              <a:t>的注意事项</a:t>
            </a:r>
            <a:endParaRPr lang="zh-CN" altLang="en-US" dirty="0"/>
          </a:p>
          <a:p>
            <a:r>
              <a:rPr lang="zh-CN" altLang="en-US" b="1" dirty="0">
                <a:sym typeface="+mn-ea"/>
              </a:rPr>
              <a:t>附加：</a:t>
            </a:r>
            <a:r>
              <a:rPr lang="zh-CN" altLang="en-US" dirty="0">
                <a:sym typeface="+mn-ea"/>
              </a:rPr>
              <a:t>在学生控制机器人时，教师要及时提醒学生注意安全防护，做好防护措施。</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20min</a:t>
            </a:r>
            <a:endParaRPr kumimoji="1" lang="zh-CN" altLang="en-US" dirty="0">
              <a:sym typeface="+mn-ea"/>
            </a:endParaRPr>
          </a:p>
          <a:p>
            <a:r>
              <a:rPr kumimoji="1" lang="zh-CN" altLang="en-US" b="1" dirty="0">
                <a:sym typeface="+mn-ea"/>
              </a:rPr>
              <a:t>内容</a:t>
            </a:r>
            <a:r>
              <a:rPr kumimoji="1" lang="zh-CN" altLang="en-US" dirty="0">
                <a:sym typeface="+mn-ea"/>
              </a:rPr>
              <a:t>：编写程序实现任务</a:t>
            </a:r>
          </a:p>
          <a:p>
            <a:r>
              <a:rPr lang="zh-CN" altLang="en-US" b="1" dirty="0">
                <a:sym typeface="+mn-ea"/>
              </a:rPr>
              <a:t>话术</a:t>
            </a:r>
            <a:r>
              <a:rPr lang="zh-CN" altLang="en-US" dirty="0">
                <a:sym typeface="+mn-ea"/>
              </a:rPr>
              <a:t>：</a:t>
            </a:r>
            <a:r>
              <a:rPr lang="en-US" altLang="zh-CN" dirty="0">
                <a:sym typeface="+mn-ea"/>
              </a:rPr>
              <a:t>“</a:t>
            </a:r>
            <a:r>
              <a:rPr lang="zh-CN" altLang="zh-CN" dirty="0">
                <a:sym typeface="+mn-ea"/>
              </a:rPr>
              <a:t>还记得我们的任务吗？</a:t>
            </a:r>
            <a:r>
              <a:rPr lang="zh-CN" altLang="zh-CN" dirty="0">
                <a:latin typeface="方正兰亭黑简体" panose="02000000000000000000" pitchFamily="2" charset="-122"/>
                <a:ea typeface="方正兰亭黑简体" panose="02000000000000000000" pitchFamily="2" charset="-122"/>
                <a:sym typeface="字魂59号-创粗黑" panose="00000500000000000000" pitchFamily="2" charset="-122"/>
              </a:rPr>
              <a:t>如何转动脖子把周围的事物记录下来呢</a:t>
            </a:r>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？即是如何控制云台旋转角度录制视频呢</a:t>
            </a:r>
          </a:p>
          <a:p>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这是我们的具体任务：</a:t>
            </a:r>
            <a:r>
              <a:rPr lang="zh-CN" altLang="en-US" dirty="0">
                <a:latin typeface="宋体" panose="02010600030101010101" pitchFamily="2" charset="-122"/>
                <a:ea typeface="+mn-ea"/>
                <a:sym typeface="+mn-ea"/>
              </a:rPr>
              <a:t>控制云台每向右旋转</a:t>
            </a:r>
            <a:r>
              <a:rPr lang="en-US" altLang="zh-CN" dirty="0">
                <a:latin typeface="宋体" panose="02010600030101010101" pitchFamily="2" charset="-122"/>
                <a:ea typeface="+mn-ea"/>
                <a:sym typeface="+mn-ea"/>
              </a:rPr>
              <a:t>50</a:t>
            </a:r>
            <a:r>
              <a:rPr lang="zh-CN" altLang="en-US" dirty="0">
                <a:latin typeface="宋体" panose="02010600030101010101" pitchFamily="2" charset="-122"/>
                <a:ea typeface="+mn-ea"/>
                <a:sym typeface="+mn-ea"/>
              </a:rPr>
              <a:t>度录制</a:t>
            </a:r>
            <a:r>
              <a:rPr lang="en-US" altLang="zh-CN" dirty="0">
                <a:latin typeface="宋体" panose="02010600030101010101" pitchFamily="2" charset="-122"/>
                <a:ea typeface="+mn-ea"/>
                <a:sym typeface="+mn-ea"/>
              </a:rPr>
              <a:t>2</a:t>
            </a:r>
            <a:r>
              <a:rPr lang="zh-CN" altLang="en-US" dirty="0">
                <a:latin typeface="宋体" panose="02010600030101010101" pitchFamily="2" charset="-122"/>
                <a:ea typeface="+mn-ea"/>
                <a:sym typeface="+mn-ea"/>
              </a:rPr>
              <a:t>秒视频，重复</a:t>
            </a:r>
            <a:r>
              <a:rPr lang="en-US" altLang="zh-CN" dirty="0">
                <a:latin typeface="宋体" panose="02010600030101010101" pitchFamily="2" charset="-122"/>
                <a:ea typeface="+mn-ea"/>
                <a:sym typeface="+mn-ea"/>
              </a:rPr>
              <a:t>5</a:t>
            </a:r>
            <a:r>
              <a:rPr lang="zh-CN" altLang="en-US" dirty="0">
                <a:latin typeface="宋体" panose="02010600030101010101" pitchFamily="2" charset="-122"/>
                <a:ea typeface="+mn-ea"/>
                <a:sym typeface="+mn-ea"/>
              </a:rPr>
              <a:t>次</a:t>
            </a:r>
          </a:p>
          <a:p>
            <a:r>
              <a:rPr lang="zh-CN" altLang="en-US" dirty="0">
                <a:latin typeface="宋体" panose="02010600030101010101" pitchFamily="2" charset="-122"/>
                <a:ea typeface="+mn-ea"/>
                <a:sym typeface="+mn-ea"/>
              </a:rPr>
              <a:t>我们可以将任务分解为几个部分。同学们跟着老师一起，理解一下这个流程图，并根据这个流程图来完成程序设计</a:t>
            </a:r>
            <a:r>
              <a:rPr lang="en-US" altLang="zh-CN" dirty="0">
                <a:sym typeface="+mn-ea"/>
              </a:rPr>
              <a:t>”</a:t>
            </a:r>
            <a:endParaRPr lang="en-US" altLang="zh-CN" dirty="0"/>
          </a:p>
          <a:p>
            <a:r>
              <a:rPr lang="zh-CN" altLang="en-US" b="1" dirty="0">
                <a:sym typeface="+mn-ea"/>
              </a:rPr>
              <a:t>注意事项</a:t>
            </a:r>
            <a:r>
              <a:rPr lang="zh-CN" altLang="en-US" dirty="0">
                <a:sym typeface="+mn-ea"/>
              </a:rPr>
              <a:t>：授课老师注意跟进学生进度，注意！保护机器安全！</a:t>
            </a:r>
            <a:endParaRPr lang="en-US" altLang="zh-CN" b="1" dirty="0"/>
          </a:p>
          <a:p>
            <a:r>
              <a:rPr lang="zh-CN" altLang="en-US" b="1" dirty="0">
                <a:sym typeface="+mn-ea"/>
              </a:rPr>
              <a:t>附加</a:t>
            </a:r>
            <a:r>
              <a:rPr lang="zh-CN" altLang="en-US" dirty="0">
                <a:sym typeface="+mn-ea"/>
              </a:rPr>
              <a:t>：</a:t>
            </a:r>
            <a:r>
              <a:rPr lang="zh-CN" altLang="zh-CN" dirty="0">
                <a:sym typeface="+mn-ea"/>
              </a:rPr>
              <a:t>无</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zh-CN" altLang="en-US" dirty="0">
              <a:sym typeface="+mn-ea"/>
            </a:endParaRPr>
          </a:p>
          <a:p>
            <a:r>
              <a:rPr kumimoji="1" lang="zh-CN" altLang="zh-CN" b="1" dirty="0">
                <a:sym typeface="+mn-ea"/>
              </a:rPr>
              <a:t>内容</a:t>
            </a:r>
            <a:r>
              <a:rPr kumimoji="1" lang="zh-CN" altLang="zh-CN" dirty="0">
                <a:sym typeface="+mn-ea"/>
              </a:rPr>
              <a:t>：连接机器</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好 那我们现在要动手操作啦！自己变成程序完成任务</a:t>
            </a:r>
          </a:p>
          <a:p>
            <a:r>
              <a:rPr kumimoji="1" lang="zh-CN" altLang="en-US" dirty="0">
                <a:sym typeface="+mn-ea"/>
              </a:rPr>
              <a:t>首先我们连接机器人，跟着老师的步骤，一步步进行喔。首先打开。。点击。。</a:t>
            </a:r>
            <a:r>
              <a:rPr kumimoji="1" lang="en-US" altLang="zh-CN" dirty="0">
                <a:sym typeface="+mn-ea"/>
              </a:rPr>
              <a:t>”</a:t>
            </a:r>
            <a:endParaRPr kumimoji="1" lang="zh-CN" altLang="zh-CN" dirty="0"/>
          </a:p>
          <a:p>
            <a:r>
              <a:rPr kumimoji="1" lang="zh-CN" altLang="zh-CN" b="1" dirty="0">
                <a:sym typeface="+mn-ea"/>
              </a:rPr>
              <a:t>注意事项</a:t>
            </a:r>
            <a:r>
              <a:rPr kumimoji="1" lang="zh-CN" altLang="zh-CN" dirty="0">
                <a:sym typeface="+mn-ea"/>
              </a:rPr>
              <a:t>：连接机器人选择</a:t>
            </a:r>
            <a:r>
              <a:rPr kumimoji="1" lang="en-US" altLang="zh-CN" dirty="0">
                <a:sym typeface="+mn-ea"/>
              </a:rPr>
              <a:t>EP</a:t>
            </a:r>
            <a:r>
              <a:rPr kumimoji="1" lang="zh-CN" altLang="en-US" dirty="0">
                <a:sym typeface="+mn-ea"/>
              </a:rPr>
              <a:t> </a:t>
            </a:r>
            <a:r>
              <a:rPr kumimoji="1" lang="en-US" altLang="zh-CN" dirty="0">
                <a:sym typeface="+mn-ea"/>
              </a:rPr>
              <a:t>Robot</a:t>
            </a:r>
            <a:r>
              <a:rPr kumimoji="1" lang="zh-CN" altLang="en-US" dirty="0">
                <a:sym typeface="+mn-ea"/>
              </a:rPr>
              <a:t>，这里授课老师讲清楚</a:t>
            </a:r>
            <a:r>
              <a:rPr kumimoji="1" lang="en-US" altLang="zh-CN" dirty="0">
                <a:sym typeface="+mn-ea"/>
              </a:rPr>
              <a:t>EP</a:t>
            </a:r>
            <a:r>
              <a:rPr kumimoji="1" lang="zh-CN" altLang="en-US" dirty="0">
                <a:sym typeface="+mn-ea"/>
              </a:rPr>
              <a:t>机器人与</a:t>
            </a:r>
            <a:r>
              <a:rPr kumimoji="1" lang="en-US" altLang="zh-CN" dirty="0">
                <a:sym typeface="+mn-ea"/>
              </a:rPr>
              <a:t>S1</a:t>
            </a:r>
            <a:r>
              <a:rPr kumimoji="1" lang="zh-CN" altLang="en-US" dirty="0">
                <a:sym typeface="+mn-ea"/>
              </a:rPr>
              <a:t>机器人的区别（机械爪和</a:t>
            </a:r>
            <a:r>
              <a:rPr kumimoji="1" lang="en-US" altLang="zh-CN" dirty="0">
                <a:sym typeface="+mn-ea"/>
              </a:rPr>
              <a:t>TOF</a:t>
            </a:r>
            <a:r>
              <a:rPr kumimoji="1" lang="zh-CN" altLang="en-US" dirty="0">
                <a:sym typeface="+mn-ea"/>
              </a:rPr>
              <a:t>红外深度传感器，</a:t>
            </a:r>
            <a:r>
              <a:rPr kumimoji="1" lang="en-US" altLang="zh-CN" dirty="0">
                <a:sym typeface="+mn-ea"/>
              </a:rPr>
              <a:t>SDK</a:t>
            </a:r>
            <a:r>
              <a:rPr kumimoji="1" lang="zh-CN" altLang="en-US" dirty="0">
                <a:sym typeface="+mn-ea"/>
              </a:rPr>
              <a:t>拓展功能、传感器转接模块，电池管理模块。强调</a:t>
            </a:r>
            <a:r>
              <a:rPr kumimoji="1" lang="en-US" altLang="zh-CN" dirty="0">
                <a:sym typeface="+mn-ea"/>
              </a:rPr>
              <a:t>EP</a:t>
            </a:r>
            <a:r>
              <a:rPr kumimoji="1" lang="zh-CN" altLang="en-US" dirty="0">
                <a:sym typeface="+mn-ea"/>
              </a:rPr>
              <a:t>的特性，优势）</a:t>
            </a:r>
            <a:r>
              <a:rPr kumimoji="1" lang="en-US" altLang="zh-CN" dirty="0">
                <a:sym typeface="+mn-ea"/>
              </a:rPr>
              <a:t>EP</a:t>
            </a:r>
            <a:r>
              <a:rPr kumimoji="1" lang="zh-CN" altLang="en-US" dirty="0">
                <a:sym typeface="+mn-ea"/>
              </a:rPr>
              <a:t>机器人有机械臂，而</a:t>
            </a:r>
            <a:r>
              <a:rPr kumimoji="1" lang="en-US" altLang="zh-CN" dirty="0">
                <a:sym typeface="+mn-ea"/>
              </a:rPr>
              <a:t>S1</a:t>
            </a:r>
            <a:r>
              <a:rPr kumimoji="1" lang="zh-CN" altLang="en-US" dirty="0">
                <a:sym typeface="+mn-ea"/>
              </a:rPr>
              <a:t>机器人没有</a:t>
            </a:r>
            <a:endParaRPr kumimoji="1" lang="zh-CN" altLang="en-US" dirty="0"/>
          </a:p>
          <a:p>
            <a:r>
              <a:rPr kumimoji="1" lang="zh-CN" altLang="zh-CN" dirty="0">
                <a:sym typeface="+mn-ea"/>
              </a:rPr>
              <a:t>注意课堂秩序</a:t>
            </a:r>
          </a:p>
          <a:p>
            <a:r>
              <a:rPr kumimoji="1" lang="zh-CN" altLang="zh-CN" b="1" dirty="0">
                <a:sym typeface="+mn-ea"/>
              </a:rPr>
              <a:t>附加</a:t>
            </a:r>
            <a:r>
              <a:rPr kumimoji="1" lang="zh-CN" altLang="zh-CN" dirty="0">
                <a:sym typeface="+mn-ea"/>
              </a:rPr>
              <a:t>：无</a:t>
            </a:r>
            <a:endParaRPr kumimoji="1"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zh-CN" altLang="en-US" b="1" dirty="0">
              <a:sym typeface="+mn-ea"/>
            </a:endParaRPr>
          </a:p>
          <a:p>
            <a:r>
              <a:rPr kumimoji="1" lang="zh-CN" altLang="zh-CN" b="1" dirty="0">
                <a:sym typeface="+mn-ea"/>
              </a:rPr>
              <a:t>内容</a:t>
            </a:r>
            <a:r>
              <a:rPr kumimoji="1" lang="zh-CN" altLang="zh-CN" dirty="0">
                <a:sym typeface="+mn-ea"/>
              </a:rPr>
              <a:t>：介绍流程图以及参考程序</a:t>
            </a:r>
          </a:p>
          <a:p>
            <a:r>
              <a:rPr lang="zh-CN" altLang="en-US" b="1" dirty="0">
                <a:sym typeface="+mn-ea"/>
              </a:rPr>
              <a:t>话术</a:t>
            </a:r>
            <a:r>
              <a:rPr lang="zh-CN" altLang="en-US" dirty="0">
                <a:sym typeface="+mn-ea"/>
              </a:rPr>
              <a:t>：</a:t>
            </a:r>
            <a:r>
              <a:rPr lang="en-US" altLang="zh-CN" dirty="0">
                <a:sym typeface="+mn-ea"/>
              </a:rPr>
              <a:t>“</a:t>
            </a:r>
            <a:r>
              <a:rPr lang="zh-CN" altLang="en-US" dirty="0">
                <a:sym typeface="+mn-ea"/>
              </a:rPr>
              <a:t>老师看到好多同学完成啦！谁最快呀！同学们掌声鼓励一下自己吧！这是老师的参考程序</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：这里可以跟学生说明一下可以控制云台旋转的速率低一些，保证机器不会受损</a:t>
            </a:r>
            <a:endParaRPr lang="zh-CN" altLang="en-US" dirty="0"/>
          </a:p>
          <a:p>
            <a:r>
              <a:rPr lang="zh-CN" altLang="en-US" b="1" dirty="0">
                <a:sym typeface="+mn-ea"/>
              </a:rPr>
              <a:t>附加：程序在文件夹</a:t>
            </a:r>
            <a:r>
              <a:rPr lang="en-US" altLang="zh-CN" b="1" dirty="0">
                <a:sym typeface="+mn-ea"/>
              </a:rPr>
              <a:t>“DJI一阶第1课-实践任务程序.dsp”</a:t>
            </a:r>
            <a:r>
              <a:rPr lang="zh-CN" altLang="en-US" b="1" dirty="0">
                <a:sym typeface="+mn-ea"/>
              </a:rPr>
              <a:t>中</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b="1" dirty="0">
                <a:sym typeface="+mn-ea"/>
              </a:rPr>
              <a:t>内容</a:t>
            </a:r>
            <a:r>
              <a:rPr kumimoji="1" lang="zh-CN" altLang="zh-CN" dirty="0">
                <a:sym typeface="+mn-ea"/>
              </a:rPr>
              <a:t>：查看视频</a:t>
            </a:r>
          </a:p>
          <a:p>
            <a:r>
              <a:rPr lang="zh-CN" altLang="en-US" b="1" dirty="0">
                <a:sym typeface="+mn-ea"/>
              </a:rPr>
              <a:t>话术</a:t>
            </a:r>
            <a:r>
              <a:rPr lang="zh-CN" altLang="en-US" dirty="0">
                <a:sym typeface="+mn-ea"/>
              </a:rPr>
              <a:t>：</a:t>
            </a:r>
            <a:r>
              <a:rPr lang="en-US" altLang="zh-CN" dirty="0">
                <a:sym typeface="+mn-ea"/>
              </a:rPr>
              <a:t>“</a:t>
            </a:r>
            <a:r>
              <a:rPr lang="zh-CN" altLang="en-US" dirty="0">
                <a:sym typeface="+mn-ea"/>
              </a:rPr>
              <a:t>那现在把你们媒体库的视频打开吧，看看有没有达到任务效果</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：注意课堂秩序</a:t>
            </a:r>
          </a:p>
          <a:p>
            <a:r>
              <a:rPr lang="zh-CN" altLang="en-US" b="1" dirty="0">
                <a:sym typeface="+mn-ea"/>
              </a:rPr>
              <a:t>附加</a:t>
            </a:r>
            <a:r>
              <a:rPr lang="zh-CN" altLang="en-US" dirty="0">
                <a:sym typeface="+mn-ea"/>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10min</a:t>
            </a:r>
            <a:endParaRPr kumimoji="1" lang="zh-CN" altLang="en-US" dirty="0">
              <a:sym typeface="+mn-ea"/>
            </a:endParaRPr>
          </a:p>
          <a:p>
            <a:r>
              <a:rPr kumimoji="1" lang="zh-CN" altLang="en-US" b="1" dirty="0">
                <a:sym typeface="+mn-ea"/>
              </a:rPr>
              <a:t>内容</a:t>
            </a:r>
            <a:r>
              <a:rPr kumimoji="1" lang="zh-CN" altLang="en-US" dirty="0">
                <a:sym typeface="+mn-ea"/>
              </a:rPr>
              <a:t>：拓展任务</a:t>
            </a:r>
          </a:p>
          <a:p>
            <a:r>
              <a:rPr lang="zh-CN" altLang="en-US" b="1" dirty="0">
                <a:sym typeface="+mn-ea"/>
              </a:rPr>
              <a:t>话术</a:t>
            </a:r>
            <a:r>
              <a:rPr lang="zh-CN" altLang="en-US" dirty="0">
                <a:sym typeface="+mn-ea"/>
              </a:rPr>
              <a:t>：</a:t>
            </a:r>
            <a:r>
              <a:rPr lang="en-US" altLang="zh-CN" dirty="0">
                <a:sym typeface="+mn-ea"/>
              </a:rPr>
              <a:t>“</a:t>
            </a:r>
            <a:r>
              <a:rPr lang="zh-CN" altLang="en-US" dirty="0">
                <a:sym typeface="+mn-ea"/>
              </a:rPr>
              <a:t>相信同学们都完成了任务吧，那老师要给同学们更为挑战性的任务哦！</a:t>
            </a:r>
          </a:p>
          <a:p>
            <a:pPr algn="l" fontAlgn="auto">
              <a:lnSpc>
                <a:spcPct val="150000"/>
              </a:lnSpc>
            </a:pPr>
            <a:r>
              <a:rPr lang="zh-CN" altLang="zh-CN" dirty="0">
                <a:latin typeface="宋体" panose="02010600030101010101" pitchFamily="2" charset="-122"/>
                <a:ea typeface="+mn-ea"/>
                <a:sym typeface="+mn-ea"/>
              </a:rPr>
              <a:t>同学们尝试着探究云台旋转角度的范围并</a:t>
            </a:r>
            <a:r>
              <a:rPr lang="zh-CN" altLang="en-US" dirty="0">
                <a:latin typeface="宋体" panose="02010600030101010101" pitchFamily="2" charset="-122"/>
                <a:ea typeface="+mn-ea"/>
                <a:sym typeface="+mn-ea"/>
              </a:rPr>
              <a:t>控制云台向不同方向旋转，</a:t>
            </a:r>
            <a:r>
              <a:rPr lang="zh-CN" altLang="zh-CN" sz="1800" dirty="0">
                <a:effectLst/>
                <a:ea typeface="微软雅黑" panose="020B0503020204020204" pitchFamily="34" charset="-122"/>
                <a:cs typeface="宋体" panose="02010600030101010101" pitchFamily="2" charset="-122"/>
              </a:rPr>
              <a:t>让学生将</a:t>
            </a:r>
            <a:r>
              <a:rPr lang="en-US" altLang="zh-CN" sz="1800" dirty="0">
                <a:effectLst/>
                <a:ea typeface="微软雅黑" panose="020B0503020204020204" pitchFamily="34" charset="-122"/>
                <a:cs typeface="宋体" panose="02010600030101010101" pitchFamily="2" charset="-122"/>
              </a:rPr>
              <a:t>EP</a:t>
            </a:r>
            <a:r>
              <a:rPr lang="zh-CN" altLang="zh-CN" sz="1800" dirty="0">
                <a:effectLst/>
                <a:ea typeface="微软雅黑" panose="020B0503020204020204" pitchFamily="34" charset="-122"/>
                <a:cs typeface="宋体" panose="02010600030101010101" pitchFamily="2" charset="-122"/>
              </a:rPr>
              <a:t>开出教室，让其他学生根据录制的视频猜测</a:t>
            </a:r>
            <a:r>
              <a:rPr lang="en-US" altLang="zh-CN" sz="1800" dirty="0">
                <a:effectLst/>
                <a:ea typeface="微软雅黑" panose="020B0503020204020204" pitchFamily="34" charset="-122"/>
                <a:cs typeface="宋体" panose="02010600030101010101" pitchFamily="2" charset="-122"/>
              </a:rPr>
              <a:t>EP</a:t>
            </a:r>
            <a:r>
              <a:rPr lang="zh-CN" altLang="zh-CN" sz="1800" dirty="0">
                <a:effectLst/>
                <a:ea typeface="微软雅黑" panose="020B0503020204020204" pitchFamily="34" charset="-122"/>
                <a:cs typeface="宋体" panose="02010600030101010101" pitchFamily="2" charset="-122"/>
              </a:rPr>
              <a:t>跑到哪里去了</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a:t>
            </a:r>
            <a:r>
              <a:rPr lang="zh-CN" altLang="en-US" b="1" dirty="0">
                <a:sym typeface="+mn-ea"/>
              </a:rPr>
              <a:t>这里授课老师根据课堂剩余时间选择讲或不讲</a:t>
            </a:r>
          </a:p>
          <a:p>
            <a:r>
              <a:rPr lang="zh-CN" altLang="en-US" b="1" dirty="0">
                <a:sym typeface="+mn-ea"/>
              </a:rPr>
              <a:t>附加</a:t>
            </a:r>
            <a:r>
              <a:rPr lang="zh-CN" altLang="en-US" dirty="0">
                <a:sym typeface="+mn-ea"/>
              </a:rPr>
              <a:t>：无</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内容</a:t>
            </a:r>
            <a:r>
              <a:rPr kumimoji="1" lang="zh-CN" altLang="en-US" dirty="0">
                <a:sym typeface="+mn-ea"/>
              </a:rPr>
              <a:t>：拓展任务</a:t>
            </a:r>
          </a:p>
          <a:p>
            <a:r>
              <a:rPr lang="zh-CN" altLang="en-US" b="1" dirty="0">
                <a:sym typeface="+mn-ea"/>
              </a:rPr>
              <a:t>话术</a:t>
            </a:r>
            <a:r>
              <a:rPr lang="zh-CN" altLang="en-US" dirty="0">
                <a:sym typeface="+mn-ea"/>
              </a:rPr>
              <a:t>：</a:t>
            </a:r>
            <a:r>
              <a:rPr lang="en-US" altLang="zh-CN" dirty="0">
                <a:sym typeface="+mn-ea"/>
              </a:rPr>
              <a:t>“</a:t>
            </a:r>
            <a:r>
              <a:rPr lang="zh-CN" altLang="en-US" dirty="0">
                <a:sym typeface="+mn-ea"/>
              </a:rPr>
              <a:t>相信同学们都完成了任务吧，那老师要给同学们更为挑战性的任务哦！</a:t>
            </a:r>
          </a:p>
          <a:p>
            <a:pPr algn="l" fontAlgn="auto">
              <a:lnSpc>
                <a:spcPct val="150000"/>
              </a:lnSpc>
            </a:pPr>
            <a:r>
              <a:rPr lang="zh-CN" altLang="zh-CN" dirty="0">
                <a:latin typeface="宋体" panose="02010600030101010101" pitchFamily="2" charset="-122"/>
                <a:ea typeface="+mn-ea"/>
                <a:sym typeface="+mn-ea"/>
              </a:rPr>
              <a:t>同学们尝试着探究云台旋转角度的范围并</a:t>
            </a:r>
            <a:r>
              <a:rPr lang="zh-CN" altLang="en-US" dirty="0">
                <a:latin typeface="宋体" panose="02010600030101010101" pitchFamily="2" charset="-122"/>
                <a:ea typeface="+mn-ea"/>
                <a:sym typeface="+mn-ea"/>
              </a:rPr>
              <a:t>控制云台向不同方向旋转</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：参考程序，仅供参考</a:t>
            </a:r>
          </a:p>
          <a:p>
            <a:r>
              <a:rPr lang="zh-CN" altLang="en-US" b="1" dirty="0">
                <a:sym typeface="+mn-ea"/>
              </a:rPr>
              <a:t>附加：程序在文件夹</a:t>
            </a:r>
            <a:r>
              <a:rPr lang="en-US" altLang="zh-CN" b="1" dirty="0">
                <a:sym typeface="+mn-ea"/>
              </a:rPr>
              <a:t>“DJI一阶第1课-</a:t>
            </a:r>
            <a:r>
              <a:rPr lang="zh-CN" altLang="en-US" b="1" dirty="0">
                <a:sym typeface="+mn-ea"/>
              </a:rPr>
              <a:t>拓展延伸</a:t>
            </a:r>
            <a:r>
              <a:rPr lang="en-US" altLang="zh-CN" b="1" dirty="0">
                <a:sym typeface="+mn-ea"/>
              </a:rPr>
              <a:t>程序.dsp”</a:t>
            </a:r>
            <a:r>
              <a:rPr lang="zh-CN" altLang="en-US" b="1" dirty="0">
                <a:sym typeface="+mn-ea"/>
              </a:rPr>
              <a:t>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endParaRPr kumimoji="1" lang="zh-CN" altLang="en-US" dirty="0">
              <a:sym typeface="+mn-ea"/>
            </a:endParaRPr>
          </a:p>
          <a:p>
            <a:r>
              <a:rPr kumimoji="1" lang="zh-CN" altLang="en-US" b="1" dirty="0">
                <a:sym typeface="+mn-ea"/>
              </a:rPr>
              <a:t>内容</a:t>
            </a:r>
            <a:r>
              <a:rPr kumimoji="1" lang="zh-CN" altLang="en-US" dirty="0">
                <a:sym typeface="+mn-ea"/>
              </a:rPr>
              <a:t>：课堂总结，</a:t>
            </a:r>
            <a:r>
              <a:rPr lang="zh-CN" altLang="zh-CN" dirty="0">
                <a:sym typeface="+mn-ea"/>
              </a:rPr>
              <a:t>授课老师根据课堂进度对本节课内容做总结，突出重点，概括性讲解</a:t>
            </a:r>
            <a:endParaRPr lang="zh-CN" altLang="zh-CN" dirty="0"/>
          </a:p>
          <a:p>
            <a:r>
              <a:rPr lang="zh-CN" altLang="en-US" b="1" dirty="0">
                <a:sym typeface="+mn-ea"/>
              </a:rPr>
              <a:t>话术</a:t>
            </a:r>
            <a:r>
              <a:rPr lang="zh-CN" altLang="en-US" dirty="0">
                <a:sym typeface="+mn-ea"/>
              </a:rPr>
              <a:t>：</a:t>
            </a:r>
            <a:r>
              <a:rPr lang="en-US" altLang="zh-CN" dirty="0">
                <a:sym typeface="+mn-ea"/>
              </a:rPr>
              <a:t>“</a:t>
            </a:r>
            <a:r>
              <a:rPr lang="zh-CN" altLang="en-US" dirty="0">
                <a:sym typeface="+mn-ea"/>
              </a:rPr>
              <a:t>这节课你们学到了什么呀，从今天开始，老师想让同学们把每天完成的任务以日志的形式记录下来，那现在有没有同学跟傲视分享一下，今天我们干了什么呢？</a:t>
            </a:r>
            <a:r>
              <a:rPr lang="en-US" altLang="zh-CN" dirty="0">
                <a:sym typeface="+mn-ea"/>
              </a:rPr>
              <a:t>“</a:t>
            </a:r>
            <a:endParaRPr lang="zh-CN" altLang="en-US" dirty="0">
              <a:sym typeface="+mn-ea"/>
            </a:endParaRPr>
          </a:p>
          <a:p>
            <a:pPr fontAlgn="auto">
              <a:lnSpc>
                <a:spcPct val="150000"/>
              </a:lnSpc>
            </a:pPr>
            <a:r>
              <a:rPr lang="zh-CN" altLang="en-US" dirty="0">
                <a:sym typeface="+mn-ea"/>
              </a:rPr>
              <a:t>我们</a:t>
            </a:r>
            <a:r>
              <a:rPr lang="zh-CN" altLang="en-US" dirty="0">
                <a:latin typeface="宋体" panose="02010600030101010101" pitchFamily="2" charset="-122"/>
                <a:ea typeface="+mn-ea"/>
                <a:sym typeface="+mn-ea"/>
              </a:rPr>
              <a:t>认识云台，了解云台主要分为</a:t>
            </a:r>
            <a:r>
              <a:rPr lang="zh-CN" altLang="en-US" dirty="0">
                <a:solidFill>
                  <a:srgbClr val="FF0000"/>
                </a:solidFill>
                <a:latin typeface="宋体" panose="02010600030101010101" pitchFamily="2" charset="-122"/>
                <a:ea typeface="+mn-ea"/>
                <a:sym typeface="+mn-ea"/>
              </a:rPr>
              <a:t>固定云台和电动云台</a:t>
            </a:r>
            <a:r>
              <a:rPr lang="zh-CN" altLang="en-US" dirty="0">
                <a:latin typeface="宋体" panose="02010600030101010101" pitchFamily="2" charset="-122"/>
                <a:ea typeface="+mn-ea"/>
                <a:sym typeface="+mn-ea"/>
              </a:rPr>
              <a:t>两种；学习云台模块和视频录制的运用，完成控制云台向指定方向旋转指定角度录制视频的任务</a:t>
            </a:r>
            <a:r>
              <a:rPr lang="en-US" altLang="zh-CN" dirty="0">
                <a:sym typeface="+mn-ea"/>
              </a:rPr>
              <a:t>“</a:t>
            </a:r>
            <a:endParaRPr lang="zh-CN" altLang="en-US" dirty="0">
              <a:sym typeface="+mn-ea"/>
            </a:endParaRPr>
          </a:p>
          <a:p>
            <a:r>
              <a:rPr lang="zh-CN" altLang="en-US" b="1" dirty="0">
                <a:sym typeface="+mn-ea"/>
              </a:rPr>
              <a:t>注意事项</a:t>
            </a:r>
            <a:r>
              <a:rPr lang="zh-CN" altLang="en-US" dirty="0">
                <a:sym typeface="+mn-ea"/>
              </a:rPr>
              <a:t>：注意观察学生表现，可以适当点名提问。授课老师鼓励学生写工程日志。</a:t>
            </a:r>
          </a:p>
          <a:p>
            <a:r>
              <a:rPr lang="zh-CN" altLang="en-US" b="1" dirty="0">
                <a:sym typeface="+mn-ea"/>
              </a:rPr>
              <a:t>这里有段录音，播放</a:t>
            </a:r>
            <a:r>
              <a:rPr lang="en-US" altLang="zh-CN" b="1" dirty="0">
                <a:sym typeface="+mn-ea"/>
              </a:rPr>
              <a:t>PPT</a:t>
            </a:r>
            <a:r>
              <a:rPr lang="zh-CN" altLang="en-US" b="1" dirty="0">
                <a:sym typeface="+mn-ea"/>
              </a:rPr>
              <a:t>时自动播放。录音播放完单击查看动画效果（动画效果为下节课课程内容：控制底盘移动，让学生提前了解下节课，强调底盘移动，引出下文）</a:t>
            </a:r>
          </a:p>
          <a:p>
            <a:r>
              <a:rPr lang="zh-CN" altLang="en-US" b="1" dirty="0"/>
              <a:t>附加</a:t>
            </a:r>
            <a:r>
              <a:rPr lang="zh-CN" altLang="en-US" dirty="0"/>
              <a:t>：无</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如何安装</a:t>
            </a:r>
            <a:r>
              <a:rPr kumimoji="1" lang="en-US" altLang="zh-CN" dirty="0" err="1">
                <a:sym typeface="+mn-ea"/>
              </a:rPr>
              <a:t>robomaster</a:t>
            </a:r>
            <a:r>
              <a:rPr kumimoji="1" lang="zh-CN" altLang="en-US" dirty="0">
                <a:sym typeface="+mn-ea"/>
              </a:rPr>
              <a:t>软件</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如果想让我们的脖子转动并通过眼睛把周围看到的一切记录下来，我们需要怎么做呢？</a:t>
            </a:r>
          </a:p>
          <a:p>
            <a:r>
              <a:rPr kumimoji="1" lang="zh-CN" altLang="zh-CN" dirty="0">
                <a:sym typeface="+mn-ea"/>
              </a:rPr>
              <a:t>身体需要大脑的控制，我们需要给大脑传递信息，然后通过大脑的反馈来完成相应的动作</a:t>
            </a:r>
          </a:p>
          <a:p>
            <a:r>
              <a:rPr kumimoji="1" lang="zh-CN" altLang="zh-CN" dirty="0">
                <a:sym typeface="+mn-ea"/>
              </a:rPr>
              <a:t>那同学们需要有一个可以操作的软件，即是需要一个可以给大脑传递信息的介质</a:t>
            </a:r>
          </a:p>
          <a:p>
            <a:r>
              <a:rPr kumimoji="1" lang="zh-CN" altLang="zh-CN" dirty="0">
                <a:sym typeface="+mn-ea"/>
              </a:rPr>
              <a:t>接下来同学们跟着老师一起，把</a:t>
            </a:r>
            <a:r>
              <a:rPr kumimoji="1" lang="en-US" altLang="zh-CN" dirty="0" err="1">
                <a:sym typeface="+mn-ea"/>
              </a:rPr>
              <a:t>robomaster</a:t>
            </a:r>
            <a:r>
              <a:rPr kumimoji="1" lang="zh-CN" altLang="en-US" dirty="0">
                <a:sym typeface="+mn-ea"/>
              </a:rPr>
              <a:t>软件安装到你们的电脑上，然后来完成任务吧！</a:t>
            </a:r>
            <a:r>
              <a:rPr kumimoji="1" lang="en-US" altLang="zh-CN" dirty="0">
                <a:sym typeface="+mn-ea"/>
              </a:rPr>
              <a:t>“</a:t>
            </a:r>
          </a:p>
          <a:p>
            <a:r>
              <a:rPr kumimoji="1" lang="zh-CN" altLang="zh-CN" dirty="0">
                <a:sym typeface="+mn-ea"/>
              </a:rPr>
              <a:t>软件安装步骤，让学生跟着步骤做</a:t>
            </a:r>
            <a:r>
              <a:rPr kumimoji="1" lang="zh-CN" altLang="en-US" b="1" dirty="0">
                <a:sym typeface="+mn-ea"/>
              </a:rPr>
              <a:t>（授课老师选择讲与不讲）</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sym typeface="+mn-ea"/>
              </a:rPr>
              <a:t>控制课堂秩序，第一节课学生可能较为兴奋，授课老师注意控</a:t>
            </a:r>
            <a:r>
              <a:rPr kumimoji="1" lang="zh-CN" altLang="en-US" dirty="0">
                <a:sym typeface="+mn-ea"/>
              </a:rPr>
              <a:t>堂</a:t>
            </a:r>
          </a:p>
          <a:p>
            <a:r>
              <a:rPr kumimoji="1" lang="zh-CN" altLang="en-US" b="1" dirty="0">
                <a:sym typeface="+mn-ea"/>
              </a:rPr>
              <a:t>（授课老师选择讲与不讲）</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如何安装</a:t>
            </a:r>
            <a:r>
              <a:rPr kumimoji="1" lang="en-US" altLang="zh-CN" dirty="0" err="1">
                <a:sym typeface="+mn-ea"/>
              </a:rPr>
              <a:t>robomaster</a:t>
            </a:r>
            <a:r>
              <a:rPr kumimoji="1" lang="zh-CN" altLang="en-US" dirty="0">
                <a:sym typeface="+mn-ea"/>
              </a:rPr>
              <a:t>软件</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zh-CN" dirty="0">
                <a:sym typeface="+mn-ea"/>
              </a:rPr>
              <a:t>如果想让我们的脖子转动并通过眼睛把周围看到的一切记录下来，我们需要怎么做呢？</a:t>
            </a:r>
          </a:p>
          <a:p>
            <a:r>
              <a:rPr kumimoji="1" lang="zh-CN" altLang="zh-CN" dirty="0">
                <a:sym typeface="+mn-ea"/>
              </a:rPr>
              <a:t>身体需要大脑的控制，我们需要给大脑传递信息，然后通过大脑的反馈来完成相应的动作</a:t>
            </a:r>
          </a:p>
          <a:p>
            <a:r>
              <a:rPr kumimoji="1" lang="zh-CN" altLang="zh-CN" dirty="0">
                <a:sym typeface="+mn-ea"/>
              </a:rPr>
              <a:t>那同学们需要有一个可以操作的软件，即是需要一个可以给大脑传递信息的介质</a:t>
            </a:r>
          </a:p>
          <a:p>
            <a:r>
              <a:rPr kumimoji="1" lang="zh-CN" altLang="zh-CN" dirty="0">
                <a:sym typeface="+mn-ea"/>
              </a:rPr>
              <a:t>接下来同学们跟着老师一起，把</a:t>
            </a:r>
            <a:r>
              <a:rPr kumimoji="1" lang="en-US" altLang="zh-CN" dirty="0" err="1">
                <a:sym typeface="+mn-ea"/>
              </a:rPr>
              <a:t>robomaster</a:t>
            </a:r>
            <a:r>
              <a:rPr kumimoji="1" lang="zh-CN" altLang="en-US" dirty="0">
                <a:sym typeface="+mn-ea"/>
              </a:rPr>
              <a:t>软件安装到你们的电脑上，然后来完成任务吧！</a:t>
            </a:r>
            <a:r>
              <a:rPr kumimoji="1" lang="en-US" altLang="zh-CN" dirty="0">
                <a:sym typeface="+mn-ea"/>
              </a:rPr>
              <a:t>“</a:t>
            </a:r>
          </a:p>
          <a:p>
            <a:r>
              <a:rPr kumimoji="1" lang="zh-CN" altLang="zh-CN" dirty="0">
                <a:sym typeface="+mn-ea"/>
              </a:rPr>
              <a:t>软件安装步骤，让学生跟着步骤做</a:t>
            </a:r>
            <a:r>
              <a:rPr kumimoji="1" lang="zh-CN" altLang="en-US" b="1" dirty="0">
                <a:sym typeface="+mn-ea"/>
              </a:rPr>
              <a:t>（授课老师选择讲与不讲）</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sym typeface="+mn-ea"/>
              </a:rPr>
              <a:t>控制课堂秩序，第一节课学生可能较为兴奋，授课老师注意控</a:t>
            </a:r>
            <a:r>
              <a:rPr kumimoji="1" lang="zh-CN" altLang="en-US" dirty="0">
                <a:sym typeface="+mn-ea"/>
              </a:rPr>
              <a:t>堂</a:t>
            </a:r>
          </a:p>
          <a:p>
            <a:r>
              <a:rPr kumimoji="1" lang="zh-CN" altLang="en-US" b="1" dirty="0">
                <a:sym typeface="+mn-ea"/>
              </a:rPr>
              <a:t>（授课老师选择讲与不讲）</a:t>
            </a:r>
          </a:p>
          <a:p>
            <a:r>
              <a:rPr kumimoji="1" lang="zh-CN" altLang="en-US" b="1" dirty="0">
                <a:sym typeface="+mn-ea"/>
              </a:rPr>
              <a:t>附加</a:t>
            </a:r>
            <a:r>
              <a:rPr kumimoji="1" lang="zh-CN" altLang="en-US" dirty="0">
                <a:sym typeface="+mn-ea"/>
              </a:rPr>
              <a:t>：无</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5min</a:t>
            </a:r>
          </a:p>
          <a:p>
            <a:r>
              <a:rPr kumimoji="1" lang="zh-CN" altLang="en-US" b="1" dirty="0">
                <a:sym typeface="+mn-ea"/>
              </a:rPr>
              <a:t>内容</a:t>
            </a:r>
            <a:r>
              <a:rPr kumimoji="1" lang="zh-CN" altLang="en-US" dirty="0">
                <a:sym typeface="+mn-ea"/>
              </a:rPr>
              <a:t>：</a:t>
            </a:r>
            <a:r>
              <a:rPr kumimoji="1" lang="zh-CN" altLang="zh-CN" dirty="0">
                <a:sym typeface="+mn-ea"/>
              </a:rPr>
              <a:t>如何注册大疆账号并登录</a:t>
            </a:r>
          </a:p>
          <a:p>
            <a:r>
              <a:rPr kumimoji="1" lang="zh-CN" altLang="en-US" b="1" dirty="0">
                <a:sym typeface="+mn-ea"/>
              </a:rPr>
              <a:t>话术</a:t>
            </a:r>
            <a:r>
              <a:rPr kumimoji="1" lang="zh-CN" altLang="en-US" dirty="0">
                <a:sym typeface="+mn-ea"/>
              </a:rPr>
              <a:t>：</a:t>
            </a:r>
            <a:r>
              <a:rPr kumimoji="1" lang="en-US" altLang="zh-CN" dirty="0">
                <a:sym typeface="+mn-ea"/>
              </a:rPr>
              <a:t>”</a:t>
            </a:r>
            <a:r>
              <a:rPr kumimoji="1" lang="zh-CN" altLang="en-US" dirty="0">
                <a:sym typeface="+mn-ea"/>
              </a:rPr>
              <a:t>那我们安装完软件之后，要</a:t>
            </a:r>
            <a:r>
              <a:rPr kumimoji="1" lang="zh-CN" altLang="zh-CN" dirty="0">
                <a:sym typeface="+mn-ea"/>
              </a:rPr>
              <a:t>先学会如何进入大脑，首先我们需要有自己的账户，第一步。。</a:t>
            </a:r>
            <a:r>
              <a:rPr kumimoji="1" lang="en-US" altLang="zh-CN" dirty="0">
                <a:sym typeface="+mn-ea"/>
              </a:rPr>
              <a:t>“</a:t>
            </a:r>
          </a:p>
          <a:p>
            <a:r>
              <a:rPr kumimoji="1" lang="zh-CN" altLang="zh-CN" dirty="0">
                <a:sym typeface="+mn-ea"/>
              </a:rPr>
              <a:t>账户注册登步骤，手机屏幕里一步步对应呈现，让学生跟着步骤做</a:t>
            </a:r>
            <a:endParaRPr kumimoji="1" lang="en-US" altLang="zh-CN" dirty="0"/>
          </a:p>
          <a:p>
            <a:r>
              <a:rPr kumimoji="1" lang="zh-CN" altLang="en-US" b="1" dirty="0">
                <a:sym typeface="+mn-ea"/>
              </a:rPr>
              <a:t>注意事项</a:t>
            </a:r>
            <a:r>
              <a:rPr kumimoji="1" lang="zh-CN" altLang="en-US" dirty="0">
                <a:sym typeface="+mn-ea"/>
              </a:rPr>
              <a:t>：</a:t>
            </a:r>
            <a:r>
              <a:rPr kumimoji="1" lang="zh-CN" altLang="en-US" dirty="0">
                <a:latin typeface="宋体" panose="02010600030101010101" pitchFamily="2" charset="-122"/>
                <a:ea typeface="+mn-ea"/>
                <a:sym typeface="+mn-ea"/>
              </a:rPr>
              <a:t>控制课堂秩序，第一节课学生可能较为兴奋，授课老师注意控</a:t>
            </a:r>
            <a:r>
              <a:rPr kumimoji="1" lang="zh-CN" altLang="en-US" dirty="0">
                <a:sym typeface="+mn-ea"/>
              </a:rPr>
              <a:t>堂</a:t>
            </a:r>
          </a:p>
          <a:p>
            <a:r>
              <a:rPr kumimoji="1" lang="zh-CN" altLang="en-US" b="1" dirty="0">
                <a:sym typeface="+mn-ea"/>
              </a:rPr>
              <a:t>（授课老师选择讲与不讲）</a:t>
            </a:r>
            <a:endParaRPr kumimoji="1" lang="zh-CN" altLang="en-US" dirty="0">
              <a:sym typeface="+mn-ea"/>
            </a:endParaRPr>
          </a:p>
          <a:p>
            <a:r>
              <a:rPr kumimoji="1" lang="zh-CN" altLang="en-US" b="1" dirty="0">
                <a:sym typeface="+mn-ea"/>
              </a:rPr>
              <a:t>附加</a:t>
            </a:r>
            <a:r>
              <a:rPr kumimoji="1" lang="zh-CN" altLang="en-US" dirty="0">
                <a:sym typeface="+mn-ea"/>
              </a:rPr>
              <a:t>：无</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10min</a:t>
            </a:r>
          </a:p>
          <a:p>
            <a:r>
              <a:rPr kumimoji="1" lang="zh-CN" altLang="en-US" b="1" dirty="0">
                <a:sym typeface="+mn-ea"/>
              </a:rPr>
              <a:t>内容</a:t>
            </a:r>
            <a:r>
              <a:rPr kumimoji="1" lang="zh-CN" altLang="en-US" dirty="0">
                <a:sym typeface="+mn-ea"/>
              </a:rPr>
              <a:t>：课程引入，通过故事</a:t>
            </a:r>
            <a:r>
              <a:rPr kumimoji="1" lang="zh-CN" altLang="zh-CN" dirty="0">
                <a:sym typeface="+mn-ea"/>
              </a:rPr>
              <a:t>的形式，将学生带入课堂氛围，更好地让整节课具有故事性</a:t>
            </a:r>
            <a:endParaRPr kumimoji="1" lang="zh-CN" altLang="en-US" dirty="0">
              <a:sym typeface="+mn-ea"/>
            </a:endParaRPr>
          </a:p>
          <a:p>
            <a:r>
              <a:rPr kumimoji="1" lang="zh-CN" altLang="en-US" b="1" dirty="0">
                <a:sym typeface="+mn-ea"/>
              </a:rPr>
              <a:t>话术</a:t>
            </a:r>
            <a:r>
              <a:rPr kumimoji="1" lang="zh-CN" altLang="en-US" dirty="0">
                <a:sym typeface="+mn-ea"/>
              </a:rPr>
              <a:t>：开场自我介绍，保持安静，控制课堂秩序</a:t>
            </a:r>
          </a:p>
          <a:p>
            <a:r>
              <a:rPr kumimoji="1" lang="en-US" altLang="zh-CN" dirty="0"/>
              <a:t>”</a:t>
            </a:r>
            <a:r>
              <a:rPr kumimoji="1" lang="zh-CN" altLang="en-US" dirty="0"/>
              <a:t>有一天，我睁开眼，出现在一个陌生的房间里，我想知道我是谁？这是哪里？以及我可以干什么，我的身体有什么结构特征</a:t>
            </a:r>
            <a:r>
              <a:rPr kumimoji="1" lang="en-US" altLang="zh-CN" dirty="0"/>
              <a:t>?</a:t>
            </a:r>
          </a:p>
          <a:p>
            <a:r>
              <a:rPr kumimoji="1" lang="zh-CN" altLang="en-US" dirty="0"/>
              <a:t>我发现我可以看到很多不同的事物，我扭动我的脖子，发现不同的角度看到的事物也会有所不同</a:t>
            </a:r>
            <a:r>
              <a:rPr kumimoji="1" lang="en-US" altLang="zh-CN" dirty="0"/>
              <a:t>“</a:t>
            </a:r>
          </a:p>
          <a:p>
            <a:r>
              <a:rPr kumimoji="1" lang="zh-CN" altLang="en-US" b="1" dirty="0">
                <a:sym typeface="+mn-ea"/>
              </a:rPr>
              <a:t>注意事项</a:t>
            </a:r>
            <a:r>
              <a:rPr kumimoji="1" lang="zh-CN" altLang="en-US" dirty="0">
                <a:sym typeface="+mn-ea"/>
              </a:rPr>
              <a:t>：这里可以跟学生互动，提问我们平时通过什么看事物的，引出眼睛，从而引出</a:t>
            </a:r>
            <a:r>
              <a:rPr kumimoji="1" lang="en-US" altLang="zh-CN" dirty="0">
                <a:sym typeface="+mn-ea"/>
              </a:rPr>
              <a:t>EP</a:t>
            </a:r>
            <a:r>
              <a:rPr kumimoji="1" lang="zh-CN" altLang="en-US" dirty="0">
                <a:sym typeface="+mn-ea"/>
              </a:rPr>
              <a:t>的多媒体模块</a:t>
            </a:r>
          </a:p>
          <a:p>
            <a:r>
              <a:rPr kumimoji="1" lang="zh-CN" altLang="en-US" dirty="0">
                <a:sym typeface="+mn-ea"/>
              </a:rPr>
              <a:t>控制课堂秩序，第一节课学生可能较为兴奋，授课老师注意控堂 </a:t>
            </a:r>
            <a:r>
              <a:rPr lang="zh-CN" altLang="en-US" b="1" dirty="0">
                <a:sym typeface="+mn-ea"/>
              </a:rPr>
              <a:t>这里有段录音，播放</a:t>
            </a:r>
            <a:r>
              <a:rPr lang="en-US" altLang="zh-CN" b="1" dirty="0">
                <a:sym typeface="+mn-ea"/>
              </a:rPr>
              <a:t>PPT</a:t>
            </a:r>
            <a:r>
              <a:rPr lang="zh-CN" altLang="en-US" b="1" dirty="0">
                <a:sym typeface="+mn-ea"/>
              </a:rPr>
              <a:t>时自动播放</a:t>
            </a:r>
            <a:endParaRPr lang="zh-CN" altLang="en-US" b="1" dirty="0"/>
          </a:p>
          <a:p>
            <a:pPr defTabSz="883285"/>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目录页：</a:t>
            </a:r>
            <a:endParaRPr lang="zh-CN" altLang="en-US" b="1" dirty="0"/>
          </a:p>
          <a:p>
            <a:r>
              <a:rPr lang="zh-CN" altLang="en-US" b="1" dirty="0">
                <a:sym typeface="+mn-ea"/>
              </a:rPr>
              <a:t>一、</a:t>
            </a:r>
            <a:r>
              <a:rPr lang="en-US" altLang="zh-CN" b="1" dirty="0">
                <a:sym typeface="+mn-ea"/>
              </a:rPr>
              <a:t>PBL</a:t>
            </a:r>
          </a:p>
          <a:p>
            <a:r>
              <a:rPr lang="zh-CN" altLang="en-US" b="1" dirty="0">
                <a:sym typeface="+mn-ea"/>
              </a:rPr>
              <a:t>二、理论学习</a:t>
            </a:r>
          </a:p>
          <a:p>
            <a:r>
              <a:rPr lang="zh-CN" altLang="en-US" b="1" dirty="0">
                <a:sym typeface="+mn-ea"/>
              </a:rPr>
              <a:t>三、实践任务</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auto">
              <a:lnSpc>
                <a:spcPct val="150000"/>
              </a:lnSpc>
            </a:pPr>
            <a:r>
              <a:rPr lang="zh-CN" altLang="en-US" b="1" dirty="0"/>
              <a:t>模块设置：</a:t>
            </a: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、提出问题</a:t>
            </a: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、查阅资料</a:t>
            </a:r>
            <a:endParaRPr lang="zh-CN" altLang="en-US" b="1"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3</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、制定方案</a:t>
            </a: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4</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、实践操作</a:t>
            </a:r>
            <a:endParaRPr lang="zh-CN" altLang="en-US" b="1"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5</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、鉴定成果</a:t>
            </a: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6</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、拓展延伸</a:t>
            </a:r>
            <a:endParaRPr lang="zh-CN" altLang="en-US" b="1"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50000"/>
              </a:lnSpc>
            </a:pPr>
            <a:r>
              <a:rPr lang="en-US" altLang="zh-CN" b="1" dirty="0">
                <a:latin typeface="方正兰亭黑简体" panose="02000000000000000000" pitchFamily="2" charset="-122"/>
                <a:ea typeface="方正兰亭黑简体" panose="02000000000000000000" pitchFamily="2" charset="-122"/>
                <a:sym typeface="字魂59号-创粗黑" panose="00000500000000000000" pitchFamily="2" charset="-122"/>
              </a:rPr>
              <a:t>7</a:t>
            </a:r>
            <a:r>
              <a:rPr lang="zh-CN" altLang="en-US" b="1" dirty="0">
                <a:latin typeface="方正兰亭黑简体" panose="02000000000000000000" pitchFamily="2" charset="-122"/>
                <a:ea typeface="方正兰亭黑简体" panose="02000000000000000000" pitchFamily="2" charset="-122"/>
                <a:sym typeface="字魂59号-创粗黑" panose="00000500000000000000" pitchFamily="2" charset="-122"/>
              </a:rPr>
              <a:t>、工程日志</a:t>
            </a:r>
            <a:endParaRPr lang="zh-CN" altLang="en-US" b="1"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29.png"/><Relationship Id="rId4" Type="http://schemas.openxmlformats.org/officeDocument/2006/relationships/image" Target="../media/image1.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35.png"/><Relationship Id="rId4" Type="http://schemas.openxmlformats.org/officeDocument/2006/relationships/image" Target="../media/image2.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2.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19.png"/><Relationship Id="rId11" Type="http://schemas.openxmlformats.org/officeDocument/2006/relationships/image" Target="../media/image46.png"/><Relationship Id="rId5" Type="http://schemas.openxmlformats.org/officeDocument/2006/relationships/notesSlide" Target="../notesSlides/notesSlide29.xml"/><Relationship Id="rId10" Type="http://schemas.openxmlformats.org/officeDocument/2006/relationships/image" Target="../media/image4.png"/><Relationship Id="rId4" Type="http://schemas.openxmlformats.org/officeDocument/2006/relationships/slideLayout" Target="../slideLayouts/slideLayout6.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22670"/>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1</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960996" y="1887247"/>
            <a:ext cx="3892750"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云台录屏</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47040" y="1306830"/>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圆角 7"/>
          <p:cNvSpPr/>
          <p:nvPr/>
        </p:nvSpPr>
        <p:spPr>
          <a:xfrm>
            <a:off x="1729740" y="2649220"/>
            <a:ext cx="6567805" cy="144526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1903730" y="2649220"/>
            <a:ext cx="6220460" cy="1445260"/>
          </a:xfrm>
          <a:prstGeom prst="rect">
            <a:avLst/>
          </a:prstGeom>
          <a:noFill/>
        </p:spPr>
        <p:txBody>
          <a:bodyPr wrap="square" rtlCol="0">
            <a:spAutoFit/>
          </a:bodyPr>
          <a:lstStyle/>
          <a:p>
            <a:pPr algn="ctr" fontAlgn="auto">
              <a:lnSpc>
                <a:spcPct val="10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mn-ea"/>
              </a:rPr>
              <a:t>我如何扭动脖子把周围的事物记录下来呢？</a:t>
            </a:r>
            <a:endPar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endParaRP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10</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341" fill="hold">
                                          <p:stCondLst>
                                            <p:cond delay="0"/>
                                          </p:stCondLst>
                                        </p:cTn>
                                        <p:tgtEl>
                                          <p:spTgt spid="3"/>
                                        </p:tgtEl>
                                        <p:attrNameLst>
                                          <p:attrName>style.rotation</p:attrName>
                                        </p:attrNameLst>
                                      </p:cBhvr>
                                      <p:to>
                                        <p:strVal val="-45.0"/>
                                      </p:to>
                                    </p:set>
                                    <p:anim calcmode="lin" valueType="num">
                                      <p:cBhvr>
                                        <p:cTn id="20" dur="341" fill="hold">
                                          <p:stCondLst>
                                            <p:cond delay="341"/>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1"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ldLvl="0" animBg="1"/>
      <p:bldP spid="8"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11</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11</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3461823"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19" name="文本框 18"/>
          <p:cNvSpPr txBox="1"/>
          <p:nvPr/>
        </p:nvSpPr>
        <p:spPr>
          <a:xfrm>
            <a:off x="6986430" y="2380921"/>
            <a:ext cx="4863478" cy="3033459"/>
          </a:xfrm>
          <a:prstGeom prst="rect">
            <a:avLst/>
          </a:prstGeom>
          <a:noFill/>
        </p:spPr>
        <p:txBody>
          <a:bodyPr wrap="square" rtlCol="0">
            <a:spAutoFit/>
          </a:bodyPr>
          <a:lstStyle/>
          <a:p>
            <a:pPr algn="l" fontAlgn="auto">
              <a:lnSpc>
                <a:spcPct val="150000"/>
              </a:lnSpc>
              <a:buClrTx/>
              <a:buSzTx/>
              <a:buNone/>
            </a:pPr>
            <a:r>
              <a:rPr lang="zh-CN" altLang="en-US" sz="2600" dirty="0">
                <a:latin typeface="方正兰亭黑简体" panose="02000000000000000000" pitchFamily="2" charset="-122"/>
                <a:ea typeface="方正兰亭黑简体" panose="02000000000000000000" pitchFamily="2" charset="-122"/>
                <a:sym typeface="+mn-ea"/>
              </a:rPr>
              <a:t>EP相机模块采用1/4英寸传感器，拍摄像素为500万，</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FOV（视场角）为120°</a:t>
            </a:r>
            <a:r>
              <a:rPr lang="zh-CN" altLang="en-US" sz="2600" dirty="0">
                <a:latin typeface="方正兰亭黑简体" panose="02000000000000000000" pitchFamily="2" charset="-122"/>
                <a:ea typeface="方正兰亭黑简体" panose="02000000000000000000" pitchFamily="2" charset="-122"/>
                <a:sym typeface="+mn-ea"/>
              </a:rPr>
              <a:t>。</a:t>
            </a:r>
          </a:p>
          <a:p>
            <a:pPr algn="l" fontAlgn="auto">
              <a:lnSpc>
                <a:spcPct val="150000"/>
              </a:lnSpc>
              <a:buClrTx/>
              <a:buSzTx/>
              <a:buNone/>
            </a:pPr>
            <a:r>
              <a:rPr lang="zh-CN" altLang="en-US" sz="2600" dirty="0">
                <a:latin typeface="方正兰亭黑简体" panose="02000000000000000000" pitchFamily="2" charset="-122"/>
                <a:ea typeface="方正兰亭黑简体" panose="02000000000000000000" pitchFamily="2" charset="-122"/>
                <a:sym typeface="+mn-ea"/>
              </a:rPr>
              <a:t>可准确记录实现前方的景象，方便用户以第一人称视角进行控制。</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8315" y="4075617"/>
            <a:ext cx="3372485" cy="2530475"/>
          </a:xfrm>
          <a:prstGeom prst="rect">
            <a:avLst/>
          </a:prstGeom>
        </p:spPr>
      </p:pic>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310205" y="1844929"/>
            <a:ext cx="4225925" cy="3098800"/>
          </a:xfrm>
          <a:prstGeom prst="rect">
            <a:avLst/>
          </a:prstGeom>
        </p:spPr>
      </p:pic>
      <p:sp>
        <p:nvSpPr>
          <p:cNvPr id="22" name="文本框 21"/>
          <p:cNvSpPr txBox="1"/>
          <p:nvPr/>
        </p:nvSpPr>
        <p:spPr>
          <a:xfrm>
            <a:off x="4653597" y="2038948"/>
            <a:ext cx="2107203" cy="1833131"/>
          </a:xfrm>
          <a:prstGeom prst="rect">
            <a:avLst/>
          </a:prstGeom>
          <a:noFill/>
        </p:spPr>
        <p:txBody>
          <a:bodyPr wrap="square" rtlCol="0">
            <a:spAutoFit/>
          </a:bodyPr>
          <a:lstStyle/>
          <a:p>
            <a:pPr algn="l" fontAlgn="auto">
              <a:lnSpc>
                <a:spcPct val="150000"/>
              </a:lnSpc>
              <a:buClrTx/>
              <a:buSzTx/>
              <a:buNone/>
            </a:pPr>
            <a:r>
              <a:rPr lang="en-US" altLang="zh-CN" sz="2600" dirty="0">
                <a:latin typeface="方正兰亭黑简体" panose="02000000000000000000" pitchFamily="2" charset="-122"/>
                <a:ea typeface="方正兰亭黑简体" panose="02000000000000000000" pitchFamily="2" charset="-122"/>
                <a:sym typeface="+mn-ea"/>
              </a:rPr>
              <a:t>1</a:t>
            </a:r>
            <a:r>
              <a:rPr lang="zh-CN" altLang="en-US" sz="2600" dirty="0">
                <a:latin typeface="方正兰亭黑简体" panose="02000000000000000000" pitchFamily="2" charset="-122"/>
                <a:ea typeface="方正兰亭黑简体" panose="02000000000000000000" pitchFamily="2" charset="-122"/>
                <a:sym typeface="+mn-ea"/>
              </a:rPr>
              <a:t>、相机镜头</a:t>
            </a:r>
          </a:p>
          <a:p>
            <a:pPr algn="l" fontAlgn="auto">
              <a:lnSpc>
                <a:spcPct val="150000"/>
              </a:lnSpc>
              <a:buClrTx/>
              <a:buSzTx/>
              <a:buNone/>
            </a:pPr>
            <a:r>
              <a:rPr lang="en-US" altLang="zh-CN" sz="2600" dirty="0">
                <a:latin typeface="方正兰亭黑简体" panose="02000000000000000000" pitchFamily="2" charset="-122"/>
                <a:ea typeface="方正兰亭黑简体" panose="02000000000000000000" pitchFamily="2" charset="-122"/>
                <a:sym typeface="+mn-ea"/>
              </a:rPr>
              <a:t>2</a:t>
            </a:r>
            <a:r>
              <a:rPr lang="zh-CN" altLang="en-US" sz="2600" dirty="0">
                <a:latin typeface="方正兰亭黑简体" panose="02000000000000000000" pitchFamily="2" charset="-122"/>
                <a:ea typeface="方正兰亭黑简体" panose="02000000000000000000" pitchFamily="2" charset="-122"/>
                <a:sym typeface="+mn-ea"/>
              </a:rPr>
              <a:t>、麦克风</a:t>
            </a:r>
          </a:p>
          <a:p>
            <a:pPr algn="l" fontAlgn="auto">
              <a:lnSpc>
                <a:spcPct val="150000"/>
              </a:lnSpc>
              <a:buClrTx/>
              <a:buSzTx/>
              <a:buNone/>
            </a:pPr>
            <a:r>
              <a:rPr lang="en-US" altLang="zh-CN" sz="2600" dirty="0">
                <a:latin typeface="方正兰亭黑简体" panose="02000000000000000000" pitchFamily="2" charset="-122"/>
                <a:ea typeface="方正兰亭黑简体" panose="02000000000000000000" pitchFamily="2" charset="-122"/>
                <a:sym typeface="+mn-ea"/>
              </a:rPr>
              <a:t>3</a:t>
            </a:r>
            <a:r>
              <a:rPr lang="zh-CN" altLang="en-US" sz="2600" dirty="0">
                <a:latin typeface="方正兰亭黑简体" panose="02000000000000000000" pitchFamily="2" charset="-122"/>
                <a:ea typeface="方正兰亭黑简体" panose="02000000000000000000" pitchFamily="2" charset="-122"/>
                <a:sym typeface="+mn-ea"/>
              </a:rPr>
              <a:t>、相机接口</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5" name="文本框 4">
            <a:extLst>
              <a:ext uri="{FF2B5EF4-FFF2-40B4-BE49-F238E27FC236}">
                <a16:creationId xmlns:a16="http://schemas.microsoft.com/office/drawing/2014/main" id="{CC636497-5B98-47BF-8915-00173E2BBF28}"/>
              </a:ext>
            </a:extLst>
          </p:cNvPr>
          <p:cNvSpPr txBox="1"/>
          <p:nvPr/>
        </p:nvSpPr>
        <p:spPr>
          <a:xfrm>
            <a:off x="2271078" y="1319213"/>
            <a:ext cx="2159636" cy="58477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相机模块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6" name="矩形: 圆角 3">
            <a:extLst>
              <a:ext uri="{FF2B5EF4-FFF2-40B4-BE49-F238E27FC236}">
                <a16:creationId xmlns:a16="http://schemas.microsoft.com/office/drawing/2014/main" id="{DB4D4840-2C41-4253-9068-E2643A69783B}"/>
              </a:ext>
            </a:extLst>
          </p:cNvPr>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云形标注 18">
            <a:extLst>
              <a:ext uri="{FF2B5EF4-FFF2-40B4-BE49-F238E27FC236}">
                <a16:creationId xmlns:a16="http://schemas.microsoft.com/office/drawing/2014/main" id="{2BB49E28-28F5-4FCD-96C0-DAF08C945C25}"/>
              </a:ext>
            </a:extLst>
          </p:cNvPr>
          <p:cNvSpPr/>
          <p:nvPr/>
        </p:nvSpPr>
        <p:spPr>
          <a:xfrm>
            <a:off x="5833110" y="816053"/>
            <a:ext cx="4414476" cy="1254577"/>
          </a:xfrm>
          <a:prstGeom prst="cloudCallout">
            <a:avLst>
              <a:gd name="adj1" fmla="val -59189"/>
              <a:gd name="adj2" fmla="val 7208"/>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b="1" dirty="0">
                <a:solidFill>
                  <a:schemeClr val="tx1"/>
                </a:solidFill>
                <a:latin typeface="方正兰亭黑简体" panose="02000000000000000000" pitchFamily="2" charset="-122"/>
                <a:ea typeface="方正兰亭黑简体" panose="02000000000000000000" pitchFamily="2" charset="-122"/>
              </a:rPr>
              <a:t>那</a:t>
            </a:r>
            <a:r>
              <a:rPr lang="en-US" altLang="zh-CN" sz="2600" b="1" dirty="0">
                <a:solidFill>
                  <a:schemeClr val="tx1"/>
                </a:solidFill>
                <a:latin typeface="方正兰亭黑简体" panose="02000000000000000000" pitchFamily="2" charset="-122"/>
                <a:ea typeface="方正兰亭黑简体" panose="02000000000000000000" pitchFamily="2" charset="-122"/>
              </a:rPr>
              <a:t>EP Robot</a:t>
            </a:r>
            <a:r>
              <a:rPr lang="zh-CN" altLang="en-US" sz="2600" b="1" dirty="0">
                <a:solidFill>
                  <a:schemeClr val="tx1"/>
                </a:solidFill>
                <a:latin typeface="方正兰亭黑简体" panose="02000000000000000000" pitchFamily="2" charset="-122"/>
                <a:ea typeface="方正兰亭黑简体" panose="02000000000000000000" pitchFamily="2" charset="-122"/>
              </a:rPr>
              <a:t>如何观察周围呢？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strVal val="#ppt_h"/>
                                          </p:val>
                                        </p:tav>
                                        <p:tav tm="100000">
                                          <p:val>
                                            <p:strVal val="#ppt_h"/>
                                          </p:val>
                                        </p:tav>
                                      </p:tavLst>
                                    </p:anim>
                                  </p:childTnLst>
                                </p:cTn>
                              </p:par>
                              <p:par>
                                <p:cTn id="15" presetID="17" presetClass="entr" presetSubtype="1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19" grpId="1"/>
      <p:bldP spid="22" grpId="0"/>
      <p:bldP spid="22" grpId="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3461823"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endParaRPr 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13</a:t>
            </a:fld>
            <a:endParaRPr lang="zh-CN" altLang="en-US"/>
          </a:p>
        </p:txBody>
      </p:sp>
      <p:sp>
        <p:nvSpPr>
          <p:cNvPr id="19" name="文本框 18"/>
          <p:cNvSpPr txBox="1"/>
          <p:nvPr/>
        </p:nvSpPr>
        <p:spPr>
          <a:xfrm>
            <a:off x="480902" y="2238482"/>
            <a:ext cx="11230196" cy="2430345"/>
          </a:xfrm>
          <a:prstGeom prst="rect">
            <a:avLst/>
          </a:prstGeom>
          <a:noFill/>
        </p:spPr>
        <p:txBody>
          <a:bodyPr wrap="square" rtlCol="0">
            <a:spAutoFit/>
          </a:bodyPr>
          <a:lstStyle/>
          <a:p>
            <a:pPr>
              <a:lnSpc>
                <a:spcPct val="150000"/>
              </a:lnSpc>
            </a:pPr>
            <a:r>
              <a:rPr lang="en-US" altLang="zh-CN" sz="2600" dirty="0">
                <a:latin typeface="方正兰亭黑简体" panose="02000000000000000000" pitchFamily="2" charset="-122"/>
                <a:ea typeface="方正兰亭黑简体" panose="02000000000000000000" pitchFamily="2" charset="-122"/>
              </a:rPr>
              <a:t>	</a:t>
            </a:r>
            <a:r>
              <a:rPr lang="zh-CN" altLang="en-US" sz="2600" dirty="0">
                <a:solidFill>
                  <a:srgbClr val="FF0000"/>
                </a:solidFill>
                <a:latin typeface="方正兰亭黑简体" panose="02000000000000000000" pitchFamily="2" charset="-122"/>
                <a:ea typeface="方正兰亭黑简体" panose="02000000000000000000" pitchFamily="2" charset="-122"/>
              </a:rPr>
              <a:t>人眼视度</a:t>
            </a:r>
            <a:r>
              <a:rPr lang="zh-CN" altLang="en-US" sz="2600" dirty="0">
                <a:latin typeface="方正兰亭黑简体" panose="02000000000000000000" pitchFamily="2" charset="-122"/>
                <a:ea typeface="方正兰亭黑简体" panose="02000000000000000000" pitchFamily="2" charset="-122"/>
              </a:rPr>
              <a:t>即指人的肉眼可视角度的度数。人类通常是</a:t>
            </a:r>
            <a:r>
              <a:rPr lang="en-US" altLang="zh-CN" sz="2600" dirty="0">
                <a:latin typeface="方正兰亭黑简体" panose="02000000000000000000" pitchFamily="2" charset="-122"/>
                <a:ea typeface="方正兰亭黑简体" panose="02000000000000000000" pitchFamily="2" charset="-122"/>
              </a:rPr>
              <a:t>124</a:t>
            </a:r>
            <a:r>
              <a:rPr lang="zh-CN" altLang="en-US" sz="2600" dirty="0">
                <a:latin typeface="方正兰亭黑简体" panose="02000000000000000000" pitchFamily="2" charset="-122"/>
                <a:ea typeface="方正兰亭黑简体" panose="02000000000000000000" pitchFamily="2" charset="-122"/>
              </a:rPr>
              <a:t>度，当集中注意力时约为五分之一，即</a:t>
            </a:r>
            <a:r>
              <a:rPr lang="en-US" altLang="zh-CN" sz="2600" dirty="0">
                <a:latin typeface="方正兰亭黑简体" panose="02000000000000000000" pitchFamily="2" charset="-122"/>
                <a:ea typeface="方正兰亭黑简体" panose="02000000000000000000" pitchFamily="2" charset="-122"/>
              </a:rPr>
              <a:t>25</a:t>
            </a:r>
            <a:r>
              <a:rPr lang="zh-CN" altLang="en-US" sz="2600" dirty="0">
                <a:latin typeface="方正兰亭黑简体" panose="02000000000000000000" pitchFamily="2" charset="-122"/>
                <a:ea typeface="方正兰亭黑简体" panose="02000000000000000000" pitchFamily="2" charset="-122"/>
              </a:rPr>
              <a:t>度。人单眼的水平视角最大可达</a:t>
            </a:r>
            <a:r>
              <a:rPr lang="en-US" altLang="zh-CN" sz="2600" dirty="0">
                <a:latin typeface="方正兰亭黑简体" panose="02000000000000000000" pitchFamily="2" charset="-122"/>
                <a:ea typeface="方正兰亭黑简体" panose="02000000000000000000" pitchFamily="2" charset="-122"/>
              </a:rPr>
              <a:t>156</a:t>
            </a:r>
            <a:r>
              <a:rPr lang="zh-CN" altLang="en-US" sz="2600" dirty="0">
                <a:latin typeface="方正兰亭黑简体" panose="02000000000000000000" pitchFamily="2" charset="-122"/>
                <a:ea typeface="方正兰亭黑简体" panose="02000000000000000000" pitchFamily="2" charset="-122"/>
              </a:rPr>
              <a:t>度，双眼的水平视角最大可达</a:t>
            </a:r>
            <a:r>
              <a:rPr lang="en-US" altLang="zh-CN" sz="2600" dirty="0">
                <a:latin typeface="方正兰亭黑简体" panose="02000000000000000000" pitchFamily="2" charset="-122"/>
                <a:ea typeface="方正兰亭黑简体" panose="02000000000000000000" pitchFamily="2" charset="-122"/>
              </a:rPr>
              <a:t>188</a:t>
            </a:r>
            <a:r>
              <a:rPr lang="zh-CN" altLang="en-US" sz="2600" dirty="0">
                <a:latin typeface="方正兰亭黑简体" panose="02000000000000000000" pitchFamily="2" charset="-122"/>
                <a:ea typeface="方正兰亭黑简体" panose="02000000000000000000" pitchFamily="2" charset="-122"/>
              </a:rPr>
              <a:t>度。人两眼重合</a:t>
            </a:r>
            <a:endParaRPr lang="en-US" altLang="zh-CN" sz="2600" dirty="0">
              <a:latin typeface="方正兰亭黑简体" panose="02000000000000000000" pitchFamily="2" charset="-122"/>
              <a:ea typeface="方正兰亭黑简体" panose="02000000000000000000" pitchFamily="2" charset="-122"/>
            </a:endParaRPr>
          </a:p>
          <a:p>
            <a:pPr>
              <a:lnSpc>
                <a:spcPct val="150000"/>
              </a:lnSpc>
            </a:pPr>
            <a:r>
              <a:rPr lang="zh-CN" altLang="en-US" sz="2600" dirty="0">
                <a:latin typeface="方正兰亭黑简体" panose="02000000000000000000" pitchFamily="2" charset="-122"/>
                <a:ea typeface="方正兰亭黑简体" panose="02000000000000000000" pitchFamily="2" charset="-122"/>
              </a:rPr>
              <a:t>视域为</a:t>
            </a:r>
            <a:r>
              <a:rPr lang="en-US" altLang="zh-CN" sz="2600" dirty="0">
                <a:latin typeface="方正兰亭黑简体" panose="02000000000000000000" pitchFamily="2" charset="-122"/>
                <a:ea typeface="方正兰亭黑简体" panose="02000000000000000000" pitchFamily="2" charset="-122"/>
              </a:rPr>
              <a:t>124</a:t>
            </a:r>
            <a:r>
              <a:rPr lang="zh-CN" altLang="en-US" sz="2600" dirty="0">
                <a:latin typeface="方正兰亭黑简体" panose="02000000000000000000" pitchFamily="2" charset="-122"/>
                <a:ea typeface="方正兰亭黑简体" panose="02000000000000000000" pitchFamily="2" charset="-122"/>
              </a:rPr>
              <a:t>度，单眼舒适视域为</a:t>
            </a:r>
            <a:r>
              <a:rPr lang="en-US" altLang="zh-CN" sz="2600" dirty="0">
                <a:latin typeface="方正兰亭黑简体" panose="02000000000000000000" pitchFamily="2" charset="-122"/>
                <a:ea typeface="方正兰亭黑简体" panose="02000000000000000000" pitchFamily="2" charset="-122"/>
              </a:rPr>
              <a:t>60</a:t>
            </a:r>
            <a:r>
              <a:rPr lang="zh-CN" altLang="en-US" sz="2600" dirty="0">
                <a:latin typeface="方正兰亭黑简体" panose="02000000000000000000" pitchFamily="2" charset="-122"/>
                <a:ea typeface="方正兰亭黑简体" panose="02000000000000000000" pitchFamily="2" charset="-122"/>
              </a:rPr>
              <a:t>度。</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pic>
        <p:nvPicPr>
          <p:cNvPr id="2" name="图片 1">
            <a:extLst>
              <a:ext uri="{FF2B5EF4-FFF2-40B4-BE49-F238E27FC236}">
                <a16:creationId xmlns:a16="http://schemas.microsoft.com/office/drawing/2014/main" id="{7F1C38F6-0E69-4AB0-8ABF-C366F1E88027}"/>
              </a:ext>
            </a:extLst>
          </p:cNvPr>
          <p:cNvPicPr>
            <a:picLocks noChangeAspect="1"/>
          </p:cNvPicPr>
          <p:nvPr/>
        </p:nvPicPr>
        <p:blipFill>
          <a:blip r:embed="rId7"/>
          <a:stretch>
            <a:fillRect/>
          </a:stretch>
        </p:blipFill>
        <p:spPr>
          <a:xfrm>
            <a:off x="6876415" y="3516530"/>
            <a:ext cx="3861030" cy="3082389"/>
          </a:xfrm>
          <a:prstGeom prst="rect">
            <a:avLst/>
          </a:prstGeom>
        </p:spPr>
      </p:pic>
      <p:sp>
        <p:nvSpPr>
          <p:cNvPr id="16" name="云形标注 18">
            <a:extLst>
              <a:ext uri="{FF2B5EF4-FFF2-40B4-BE49-F238E27FC236}">
                <a16:creationId xmlns:a16="http://schemas.microsoft.com/office/drawing/2014/main" id="{E4A55A98-B976-46DC-9CD4-F95338937E9A}"/>
              </a:ext>
            </a:extLst>
          </p:cNvPr>
          <p:cNvSpPr/>
          <p:nvPr/>
        </p:nvSpPr>
        <p:spPr>
          <a:xfrm>
            <a:off x="5833110" y="816053"/>
            <a:ext cx="4414476" cy="1254577"/>
          </a:xfrm>
          <a:prstGeom prst="cloudCallout">
            <a:avLst>
              <a:gd name="adj1" fmla="val -59189"/>
              <a:gd name="adj2" fmla="val 7208"/>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b="1" dirty="0">
                <a:solidFill>
                  <a:schemeClr val="tx1"/>
                </a:solidFill>
                <a:latin typeface="方正兰亭黑简体" panose="02000000000000000000" pitchFamily="2" charset="-122"/>
                <a:ea typeface="方正兰亭黑简体" panose="02000000000000000000" pitchFamily="2" charset="-122"/>
              </a:rPr>
              <a:t>那么人的视野范围是多少呢？</a:t>
            </a:r>
          </a:p>
        </p:txBody>
      </p:sp>
      <p:sp>
        <p:nvSpPr>
          <p:cNvPr id="3" name="文本框 2">
            <a:extLst>
              <a:ext uri="{FF2B5EF4-FFF2-40B4-BE49-F238E27FC236}">
                <a16:creationId xmlns:a16="http://schemas.microsoft.com/office/drawing/2014/main" id="{4DBDBA29-2700-4622-A25D-3BB98C41B98D}"/>
              </a:ext>
            </a:extLst>
          </p:cNvPr>
          <p:cNvSpPr txBox="1"/>
          <p:nvPr/>
        </p:nvSpPr>
        <p:spPr>
          <a:xfrm>
            <a:off x="2271078" y="1319213"/>
            <a:ext cx="2159636"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人眼视度</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5" name="矩形: 圆角 3">
            <a:extLst>
              <a:ext uri="{FF2B5EF4-FFF2-40B4-BE49-F238E27FC236}">
                <a16:creationId xmlns:a16="http://schemas.microsoft.com/office/drawing/2014/main" id="{93C6CDC0-C032-4BE5-A9FF-085287B40867}"/>
              </a:ext>
            </a:extLst>
          </p:cNvPr>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157743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1"/>
      <p:bldP spid="19" grpId="2"/>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14</a:t>
            </a:fld>
            <a:endParaRPr lang="zh-CN" altLang="en-US"/>
          </a:p>
        </p:txBody>
      </p:sp>
      <p:pic>
        <p:nvPicPr>
          <p:cNvPr id="25" name="图片 24" descr="technology-gadgets_SYRSHXD59H[1]"/>
          <p:cNvPicPr>
            <a:picLocks noChangeAspect="1"/>
          </p:cNvPicPr>
          <p:nvPr/>
        </p:nvPicPr>
        <p:blipFill>
          <a:blip r:embed="rId7"/>
          <a:srcRect r="14211" b="209"/>
          <a:stretch>
            <a:fillRect/>
          </a:stretch>
        </p:blipFill>
        <p:spPr>
          <a:xfrm>
            <a:off x="920434" y="2239952"/>
            <a:ext cx="3131820" cy="2428875"/>
          </a:xfrm>
          <a:prstGeom prst="rect">
            <a:avLst/>
          </a:prstGeom>
        </p:spPr>
      </p:pic>
      <p:sp>
        <p:nvSpPr>
          <p:cNvPr id="35" name="文本框 34"/>
          <p:cNvSpPr txBox="1"/>
          <p:nvPr/>
        </p:nvSpPr>
        <p:spPr>
          <a:xfrm>
            <a:off x="6813824" y="2434059"/>
            <a:ext cx="4723765" cy="3293209"/>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日常生活中，云台是</a:t>
            </a:r>
            <a:r>
              <a:rPr lang="zh-CN" altLang="en-US" sz="2600" dirty="0">
                <a:solidFill>
                  <a:srgbClr val="FF0000"/>
                </a:solidFill>
                <a:latin typeface="方正兰亭黑简体" panose="02000000000000000000" pitchFamily="2" charset="-122"/>
                <a:ea typeface="方正兰亭黑简体" panose="02000000000000000000" pitchFamily="2" charset="-122"/>
              </a:rPr>
              <a:t>安装、固定</a:t>
            </a:r>
            <a:r>
              <a:rPr lang="zh-CN" altLang="en-US" sz="2600" dirty="0">
                <a:latin typeface="方正兰亭黑简体" panose="02000000000000000000" pitchFamily="2" charset="-122"/>
                <a:ea typeface="方正兰亭黑简体" panose="02000000000000000000" pitchFamily="2" charset="-122"/>
              </a:rPr>
              <a:t>摄像机的支撑设备。</a:t>
            </a:r>
          </a:p>
          <a:p>
            <a:pPr algn="l"/>
            <a:endParaRPr lang="zh-CN" altLang="en-US" sz="2600" dirty="0">
              <a:solidFill>
                <a:schemeClr val="tx1"/>
              </a:solidFill>
              <a:latin typeface="方正兰亭黑简体" panose="02000000000000000000" pitchFamily="2" charset="-122"/>
              <a:ea typeface="方正兰亭黑简体" panose="02000000000000000000" pitchFamily="2" charset="-122"/>
              <a:sym typeface="+mn-ea"/>
            </a:endParaRPr>
          </a:p>
          <a:p>
            <a:pPr algn="l"/>
            <a:r>
              <a:rPr lang="zh-CN" altLang="en-US" sz="2600" dirty="0">
                <a:latin typeface="方正兰亭黑简体" panose="02000000000000000000" pitchFamily="2" charset="-122"/>
                <a:ea typeface="方正兰亭黑简体" panose="02000000000000000000" pitchFamily="2" charset="-122"/>
                <a:sym typeface="+mn-ea"/>
              </a:rPr>
              <a:t>类似于</a:t>
            </a:r>
            <a:r>
              <a:rPr lang="zh-CN" altLang="en-US" sz="2600" dirty="0">
                <a:solidFill>
                  <a:srgbClr val="FF0000"/>
                </a:solidFill>
                <a:latin typeface="方正兰亭黑简体" panose="02000000000000000000" pitchFamily="2" charset="-122"/>
                <a:ea typeface="方正兰亭黑简体" panose="02000000000000000000" pitchFamily="2" charset="-122"/>
                <a:sym typeface="+mn-ea"/>
              </a:rPr>
              <a:t>人的脖子</a:t>
            </a:r>
            <a:r>
              <a:rPr lang="zh-CN" altLang="en-US" sz="2600" dirty="0">
                <a:latin typeface="方正兰亭黑简体" panose="02000000000000000000" pitchFamily="2" charset="-122"/>
                <a:ea typeface="方正兰亭黑简体" panose="02000000000000000000" pitchFamily="2" charset="-122"/>
                <a:sym typeface="+mn-ea"/>
              </a:rPr>
              <a:t>可以支撑着脑袋，并通过转动来调节视野。</a:t>
            </a:r>
          </a:p>
          <a:p>
            <a:pPr algn="l"/>
            <a:endParaRPr lang="zh-CN" altLang="en-US" sz="2600" dirty="0">
              <a:solidFill>
                <a:schemeClr val="tx1"/>
              </a:solidFill>
              <a:latin typeface="方正兰亭黑简体" panose="02000000000000000000" pitchFamily="2" charset="-122"/>
              <a:ea typeface="方正兰亭黑简体" panose="02000000000000000000" pitchFamily="2" charset="-122"/>
              <a:sym typeface="+mn-ea"/>
            </a:endParaRPr>
          </a:p>
          <a:p>
            <a:pPr algn="l"/>
            <a:r>
              <a:rPr lang="zh-CN" altLang="en-US" sz="2600" dirty="0">
                <a:latin typeface="方正兰亭黑简体" panose="02000000000000000000" pitchFamily="2" charset="-122"/>
                <a:ea typeface="方正兰亭黑简体" panose="02000000000000000000" pitchFamily="2" charset="-122"/>
              </a:rPr>
              <a:t>主要分为</a:t>
            </a:r>
            <a:r>
              <a:rPr lang="zh-CN" altLang="en-US" sz="2600" dirty="0">
                <a:solidFill>
                  <a:srgbClr val="FF0000"/>
                </a:solidFill>
                <a:latin typeface="方正兰亭黑简体" panose="02000000000000000000" pitchFamily="2" charset="-122"/>
                <a:ea typeface="方正兰亭黑简体" panose="02000000000000000000" pitchFamily="2" charset="-122"/>
              </a:rPr>
              <a:t>固定云台和电动云台</a:t>
            </a:r>
            <a:r>
              <a:rPr lang="zh-CN" altLang="en-US" sz="2600" dirty="0">
                <a:latin typeface="方正兰亭黑简体" panose="02000000000000000000" pitchFamily="2" charset="-122"/>
                <a:ea typeface="方正兰亭黑简体" panose="02000000000000000000" pitchFamily="2" charset="-122"/>
              </a:rPr>
              <a:t>两种。</a:t>
            </a:r>
          </a:p>
        </p:txBody>
      </p:sp>
      <p:pic>
        <p:nvPicPr>
          <p:cNvPr id="36" name="图片 35"/>
          <p:cNvPicPr>
            <a:picLocks noChangeAspect="1"/>
          </p:cNvPicPr>
          <p:nvPr/>
        </p:nvPicPr>
        <p:blipFill>
          <a:blip r:embed="rId8"/>
          <a:srcRect l="20656" t="608" r="19940" b="1164"/>
          <a:stretch>
            <a:fillRect/>
          </a:stretch>
        </p:blipFill>
        <p:spPr>
          <a:xfrm>
            <a:off x="3071080" y="3768470"/>
            <a:ext cx="2898140" cy="2357755"/>
          </a:xfrm>
          <a:prstGeom prst="rect">
            <a:avLst/>
          </a:prstGeom>
        </p:spPr>
      </p:pic>
      <p:sp>
        <p:nvSpPr>
          <p:cNvPr id="12" name="云形标注 18">
            <a:extLst>
              <a:ext uri="{FF2B5EF4-FFF2-40B4-BE49-F238E27FC236}">
                <a16:creationId xmlns:a16="http://schemas.microsoft.com/office/drawing/2014/main" id="{E01ED85C-0CE1-4CBF-ACB5-02BC093BD88C}"/>
              </a:ext>
            </a:extLst>
          </p:cNvPr>
          <p:cNvSpPr/>
          <p:nvPr/>
        </p:nvSpPr>
        <p:spPr>
          <a:xfrm>
            <a:off x="5833110" y="816053"/>
            <a:ext cx="4414476" cy="1254577"/>
          </a:xfrm>
          <a:prstGeom prst="cloudCallout">
            <a:avLst>
              <a:gd name="adj1" fmla="val -59189"/>
              <a:gd name="adj2" fmla="val 7208"/>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b="1" dirty="0">
                <a:solidFill>
                  <a:schemeClr val="tx1"/>
                </a:solidFill>
                <a:latin typeface="方正兰亭黑简体" panose="02000000000000000000" pitchFamily="2" charset="-122"/>
                <a:ea typeface="方正兰亭黑简体" panose="02000000000000000000" pitchFamily="2" charset="-122"/>
              </a:rPr>
              <a:t>我的脖子可以转动吗？</a:t>
            </a:r>
          </a:p>
        </p:txBody>
      </p:sp>
      <p:sp>
        <p:nvSpPr>
          <p:cNvPr id="2" name="文本框 1">
            <a:extLst>
              <a:ext uri="{FF2B5EF4-FFF2-40B4-BE49-F238E27FC236}">
                <a16:creationId xmlns:a16="http://schemas.microsoft.com/office/drawing/2014/main" id="{F57C5DE0-8AD6-4483-B8CC-E4FEBE736387}"/>
              </a:ext>
            </a:extLst>
          </p:cNvPr>
          <p:cNvSpPr txBox="1"/>
          <p:nvPr/>
        </p:nvSpPr>
        <p:spPr>
          <a:xfrm>
            <a:off x="2271078" y="1319213"/>
            <a:ext cx="2159636"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云台</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3" name="矩形: 圆角 3">
            <a:extLst>
              <a:ext uri="{FF2B5EF4-FFF2-40B4-BE49-F238E27FC236}">
                <a16:creationId xmlns:a16="http://schemas.microsoft.com/office/drawing/2014/main" id="{7062C632-1A1F-4B14-995D-0F4E9F72A293}"/>
              </a:ext>
            </a:extLst>
          </p:cNvPr>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p:bldP spid="35" grpId="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软件操作</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15</a:t>
            </a:fld>
            <a:endParaRPr lang="zh-CN" altLang="en-US"/>
          </a:p>
        </p:txBody>
      </p:sp>
      <p:sp>
        <p:nvSpPr>
          <p:cNvPr id="11" name="矩形: 圆角 10"/>
          <p:cNvSpPr/>
          <p:nvPr/>
        </p:nvSpPr>
        <p:spPr>
          <a:xfrm>
            <a:off x="1847850" y="1366090"/>
            <a:ext cx="4806316"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5000"/>
              </a:lnSpc>
            </a:pPr>
            <a:r>
              <a:rPr lang="zh-CN" altLang="en-US" sz="3200" b="1" dirty="0">
                <a:latin typeface="方正兰亭黑简体" panose="02000000000000000000" pitchFamily="2" charset="-122"/>
                <a:ea typeface="方正兰亭黑简体" panose="02000000000000000000" pitchFamily="2" charset="-122"/>
              </a:rPr>
              <a:t>我怎么进入我的大脑呢？</a:t>
            </a:r>
          </a:p>
        </p:txBody>
      </p:sp>
      <p:pic>
        <p:nvPicPr>
          <p:cNvPr id="15" name="图片 14"/>
          <p:cNvPicPr>
            <a:picLocks noChangeAspect="1"/>
          </p:cNvPicPr>
          <p:nvPr/>
        </p:nvPicPr>
        <p:blipFill>
          <a:blip r:embed="rId7"/>
          <a:stretch>
            <a:fillRect/>
          </a:stretch>
        </p:blipFill>
        <p:spPr>
          <a:xfrm>
            <a:off x="1066166" y="2248418"/>
            <a:ext cx="6894714" cy="3880236"/>
          </a:xfrm>
          <a:prstGeom prst="rect">
            <a:avLst/>
          </a:prstGeom>
        </p:spPr>
      </p:pic>
      <p:sp>
        <p:nvSpPr>
          <p:cNvPr id="16" name="文本框 15"/>
          <p:cNvSpPr txBox="1"/>
          <p:nvPr/>
        </p:nvSpPr>
        <p:spPr>
          <a:xfrm>
            <a:off x="8624975" y="2641786"/>
            <a:ext cx="2783840" cy="674415"/>
          </a:xfrm>
          <a:prstGeom prst="rect">
            <a:avLst/>
          </a:prstGeom>
          <a:noFill/>
        </p:spPr>
        <p:txBody>
          <a:bodyPr wrap="square" rtlCol="0" anchor="t">
            <a:spAutoFit/>
          </a:bodyPr>
          <a:lstStyle/>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①点击实验室</a:t>
            </a:r>
          </a:p>
        </p:txBody>
      </p:sp>
      <p:pic>
        <p:nvPicPr>
          <p:cNvPr id="18" name="图片 17"/>
          <p:cNvPicPr>
            <a:picLocks noChangeAspect="1"/>
          </p:cNvPicPr>
          <p:nvPr/>
        </p:nvPicPr>
        <p:blipFill>
          <a:blip r:embed="rId8"/>
          <a:stretch>
            <a:fillRect/>
          </a:stretch>
        </p:blipFill>
        <p:spPr>
          <a:xfrm>
            <a:off x="1066800" y="2252228"/>
            <a:ext cx="6894144" cy="3876816"/>
          </a:xfrm>
          <a:prstGeom prst="rect">
            <a:avLst/>
          </a:prstGeom>
        </p:spPr>
      </p:pic>
      <p:pic>
        <p:nvPicPr>
          <p:cNvPr id="19" name="图片 18"/>
          <p:cNvPicPr>
            <a:picLocks noChangeAspect="1"/>
          </p:cNvPicPr>
          <p:nvPr/>
        </p:nvPicPr>
        <p:blipFill>
          <a:blip r:embed="rId9"/>
          <a:stretch>
            <a:fillRect/>
          </a:stretch>
        </p:blipFill>
        <p:spPr>
          <a:xfrm>
            <a:off x="1068706" y="2248419"/>
            <a:ext cx="6892434" cy="3876246"/>
          </a:xfrm>
          <a:prstGeom prst="rect">
            <a:avLst/>
          </a:prstGeom>
        </p:spPr>
      </p:pic>
      <p:sp>
        <p:nvSpPr>
          <p:cNvPr id="20" name="文本框 19"/>
          <p:cNvSpPr txBox="1"/>
          <p:nvPr/>
        </p:nvSpPr>
        <p:spPr>
          <a:xfrm>
            <a:off x="8625293" y="3460936"/>
            <a:ext cx="2783205" cy="521970"/>
          </a:xfrm>
          <a:prstGeom prst="rect">
            <a:avLst/>
          </a:prstGeom>
          <a:noFill/>
        </p:spPr>
        <p:txBody>
          <a:bodyPr wrap="square" rtlCol="0" anchor="t">
            <a:spAutoFit/>
          </a:bodyPr>
          <a:lstStyle/>
          <a:p>
            <a:r>
              <a:rPr lang="zh-CN" altLang="en-US" sz="2800" dirty="0">
                <a:latin typeface="方正兰亭黑简体" panose="02000000000000000000" pitchFamily="2" charset="-122"/>
                <a:ea typeface="方正兰亭黑简体" panose="02000000000000000000" pitchFamily="2" charset="-122"/>
                <a:sym typeface="+mn-ea"/>
              </a:rPr>
              <a:t>②点击我的程序</a:t>
            </a:r>
            <a:endParaRPr lang="zh-CN" altLang="en-US">
              <a:latin typeface="方正兰亭黑简体" panose="02000000000000000000" pitchFamily="2" charset="-122"/>
              <a:ea typeface="方正兰亭黑简体" panose="02000000000000000000" pitchFamily="2" charset="-122"/>
            </a:endParaRPr>
          </a:p>
        </p:txBody>
      </p:sp>
      <p:sp>
        <p:nvSpPr>
          <p:cNvPr id="21" name="文本框 20"/>
          <p:cNvSpPr txBox="1"/>
          <p:nvPr/>
        </p:nvSpPr>
        <p:spPr>
          <a:xfrm>
            <a:off x="8594813" y="4109906"/>
            <a:ext cx="2844165" cy="521970"/>
          </a:xfrm>
          <a:prstGeom prst="rect">
            <a:avLst/>
          </a:prstGeom>
          <a:noFill/>
        </p:spPr>
        <p:txBody>
          <a:bodyPr wrap="square" rtlCol="0" anchor="t">
            <a:spAutoFit/>
          </a:bodyPr>
          <a:lstStyle/>
          <a:p>
            <a:r>
              <a:rPr lang="zh-CN" altLang="en-US" sz="2800" dirty="0">
                <a:latin typeface="方正兰亭黑简体" panose="02000000000000000000" pitchFamily="2" charset="-122"/>
                <a:ea typeface="方正兰亭黑简体" panose="02000000000000000000" pitchFamily="2" charset="-122"/>
                <a:sym typeface="+mn-ea"/>
              </a:rPr>
              <a:t>③点击新建程序</a:t>
            </a:r>
            <a:endParaRPr lang="zh-CN" altLang="en-US">
              <a:latin typeface="方正兰亭黑简体" panose="02000000000000000000" pitchFamily="2" charset="-122"/>
              <a:ea typeface="方正兰亭黑简体" panose="02000000000000000000" pitchFamily="2" charset="-122"/>
            </a:endParaRPr>
          </a:p>
        </p:txBody>
      </p:sp>
      <p:sp>
        <p:nvSpPr>
          <p:cNvPr id="22" name="文本框 21"/>
          <p:cNvSpPr txBox="1"/>
          <p:nvPr/>
        </p:nvSpPr>
        <p:spPr>
          <a:xfrm>
            <a:off x="8595130" y="4595681"/>
            <a:ext cx="2843530" cy="674415"/>
          </a:xfrm>
          <a:prstGeom prst="rect">
            <a:avLst/>
          </a:prstGeom>
          <a:noFill/>
        </p:spPr>
        <p:txBody>
          <a:bodyPr wrap="square" rtlCol="0" anchor="t">
            <a:spAutoFit/>
          </a:bodyPr>
          <a:lstStyle/>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④进入编程界面</a:t>
            </a:r>
            <a:endParaRPr lang="zh-CN" altLang="en-US">
              <a:latin typeface="方正兰亭黑简体" panose="02000000000000000000" pitchFamily="2" charset="-122"/>
              <a:ea typeface="方正兰亭黑简体" panose="02000000000000000000" pitchFamily="2" charset="-122"/>
            </a:endParaRPr>
          </a:p>
        </p:txBody>
      </p:sp>
      <p:pic>
        <p:nvPicPr>
          <p:cNvPr id="23" name="图片 22"/>
          <p:cNvPicPr>
            <a:picLocks noChangeAspect="1"/>
          </p:cNvPicPr>
          <p:nvPr/>
        </p:nvPicPr>
        <p:blipFill>
          <a:blip r:embed="rId10"/>
          <a:stretch>
            <a:fillRect/>
          </a:stretch>
        </p:blipFill>
        <p:spPr>
          <a:xfrm>
            <a:off x="1066165" y="2248418"/>
            <a:ext cx="7085648" cy="398453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6" grpId="0"/>
      <p:bldP spid="16" grpId="1"/>
      <p:bldP spid="20" grpId="0"/>
      <p:bldP spid="20" grpId="1"/>
      <p:bldP spid="21" grpId="0"/>
      <p:bldP spid="21" grpId="1"/>
      <p:bldP spid="22" grpId="0"/>
      <p:bldP spid="2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软件操作</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16</a:t>
            </a:fld>
            <a:endParaRPr lang="zh-CN" altLang="en-US"/>
          </a:p>
        </p:txBody>
      </p:sp>
      <p:sp>
        <p:nvSpPr>
          <p:cNvPr id="11" name="矩形: 圆角 10"/>
          <p:cNvSpPr/>
          <p:nvPr/>
        </p:nvSpPr>
        <p:spPr>
          <a:xfrm>
            <a:off x="1847850" y="1366090"/>
            <a:ext cx="517706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a:latin typeface="方正兰亭黑简体" panose="02000000000000000000" pitchFamily="2" charset="-122"/>
                <a:ea typeface="方正兰亭黑简体" panose="02000000000000000000" pitchFamily="2" charset="-122"/>
              </a:rPr>
              <a:t>我如何给大脑传递信息呢？</a:t>
            </a:r>
          </a:p>
        </p:txBody>
      </p:sp>
      <p:pic>
        <p:nvPicPr>
          <p:cNvPr id="24" name="图片 23"/>
          <p:cNvPicPr>
            <a:picLocks noChangeAspect="1"/>
          </p:cNvPicPr>
          <p:nvPr/>
        </p:nvPicPr>
        <p:blipFill>
          <a:blip r:embed="rId7"/>
          <a:stretch>
            <a:fillRect/>
          </a:stretch>
        </p:blipFill>
        <p:spPr>
          <a:xfrm>
            <a:off x="2238577" y="2236062"/>
            <a:ext cx="7714846" cy="4338360"/>
          </a:xfrm>
          <a:prstGeom prst="rect">
            <a:avLst/>
          </a:prstGeom>
        </p:spPr>
      </p:pic>
      <p:sp>
        <p:nvSpPr>
          <p:cNvPr id="26" name="矩形 25"/>
          <p:cNvSpPr/>
          <p:nvPr/>
        </p:nvSpPr>
        <p:spPr>
          <a:xfrm>
            <a:off x="2123238" y="2488520"/>
            <a:ext cx="954978" cy="4204970"/>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8"/>
          <p:cNvSpPr/>
          <p:nvPr/>
        </p:nvSpPr>
        <p:spPr>
          <a:xfrm rot="6360000">
            <a:off x="1540510" y="3732797"/>
            <a:ext cx="265430" cy="842010"/>
          </a:xfrm>
          <a:prstGeom prst="downArrow">
            <a:avLst>
              <a:gd name="adj1" fmla="val 50000"/>
              <a:gd name="adj2" fmla="val 71758"/>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32330" y="3461652"/>
            <a:ext cx="683895" cy="1292662"/>
          </a:xfrm>
          <a:prstGeom prst="rect">
            <a:avLst/>
          </a:prstGeom>
          <a:noFill/>
        </p:spPr>
        <p:txBody>
          <a:bodyPr wrap="square" rtlCol="0">
            <a:spAutoFit/>
          </a:bodyPr>
          <a:lstStyle/>
          <a:p>
            <a:r>
              <a:rPr lang="zh-CN" altLang="en-US" sz="2600" dirty="0">
                <a:solidFill>
                  <a:schemeClr val="tx1">
                    <a:lumMod val="75000"/>
                    <a:lumOff val="25000"/>
                  </a:schemeClr>
                </a:solidFill>
                <a:latin typeface="方正兰亭黑简体" panose="02000000000000000000" pitchFamily="2" charset="-122"/>
                <a:ea typeface="方正兰亭黑简体" panose="02000000000000000000" pitchFamily="2" charset="-122"/>
              </a:rPr>
              <a:t>模块区</a:t>
            </a:r>
          </a:p>
        </p:txBody>
      </p:sp>
      <p:sp>
        <p:nvSpPr>
          <p:cNvPr id="29" name="矩形 28"/>
          <p:cNvSpPr/>
          <p:nvPr/>
        </p:nvSpPr>
        <p:spPr>
          <a:xfrm>
            <a:off x="3336925" y="2759342"/>
            <a:ext cx="4937125" cy="3450590"/>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14"/>
          <p:cNvSpPr/>
          <p:nvPr/>
        </p:nvSpPr>
        <p:spPr>
          <a:xfrm rot="16500000">
            <a:off x="8777605" y="4214127"/>
            <a:ext cx="265430" cy="2302510"/>
          </a:xfrm>
          <a:prstGeom prst="downArrow">
            <a:avLst>
              <a:gd name="adj1" fmla="val 50000"/>
              <a:gd name="adj2" fmla="val 71758"/>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0144125" y="5132972"/>
            <a:ext cx="1611630" cy="492443"/>
          </a:xfrm>
          <a:prstGeom prst="rect">
            <a:avLst/>
          </a:prstGeom>
          <a:noFill/>
        </p:spPr>
        <p:txBody>
          <a:bodyPr wrap="square" rtlCol="0">
            <a:spAutoFit/>
          </a:bodyPr>
          <a:lstStyle/>
          <a:p>
            <a:r>
              <a:rPr lang="zh-CN" altLang="en-US" sz="2600" dirty="0">
                <a:solidFill>
                  <a:schemeClr val="tx1">
                    <a:lumMod val="75000"/>
                    <a:lumOff val="25000"/>
                  </a:schemeClr>
                </a:solidFill>
                <a:latin typeface="方正兰亭黑简体" panose="02000000000000000000" pitchFamily="2" charset="-122"/>
                <a:ea typeface="方正兰亭黑简体" panose="02000000000000000000" pitchFamily="2" charset="-122"/>
              </a:rPr>
              <a:t>编程区</a:t>
            </a:r>
            <a:endParaRPr lang="zh-CN" altLang="en-US" sz="260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32" name="矩形 31"/>
          <p:cNvSpPr/>
          <p:nvPr/>
        </p:nvSpPr>
        <p:spPr>
          <a:xfrm>
            <a:off x="8468059" y="2177011"/>
            <a:ext cx="450313" cy="543349"/>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28"/>
          <p:cNvSpPr/>
          <p:nvPr/>
        </p:nvSpPr>
        <p:spPr>
          <a:xfrm rot="14880000" flipH="1">
            <a:off x="9137559" y="1639090"/>
            <a:ext cx="221615" cy="849630"/>
          </a:xfrm>
          <a:prstGeom prst="downArrow">
            <a:avLst>
              <a:gd name="adj1" fmla="val 50000"/>
              <a:gd name="adj2" fmla="val 71758"/>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665606" y="1465695"/>
            <a:ext cx="1611630" cy="492443"/>
          </a:xfrm>
          <a:prstGeom prst="rect">
            <a:avLst/>
          </a:prstGeom>
          <a:noFill/>
        </p:spPr>
        <p:txBody>
          <a:bodyPr wrap="square" rtlCol="0">
            <a:spAutoFit/>
          </a:bodyPr>
          <a:lstStyle/>
          <a:p>
            <a:r>
              <a:rPr lang="zh-CN" altLang="en-US" sz="2600" dirty="0">
                <a:solidFill>
                  <a:schemeClr val="tx1">
                    <a:lumMod val="75000"/>
                    <a:lumOff val="25000"/>
                  </a:schemeClr>
                </a:solidFill>
                <a:latin typeface="方正兰亭黑简体" panose="02000000000000000000" pitchFamily="2" charset="-122"/>
                <a:ea typeface="方正兰亭黑简体" panose="02000000000000000000" pitchFamily="2" charset="-122"/>
              </a:rPr>
              <a:t>运行</a:t>
            </a:r>
            <a:endParaRPr lang="zh-CN" altLang="en-US" sz="260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strVal val="#ppt_h"/>
                                          </p:val>
                                        </p:tav>
                                        <p:tav tm="100000">
                                          <p:val>
                                            <p:strVal val="#ppt_h"/>
                                          </p:val>
                                        </p:tav>
                                      </p:tavLst>
                                    </p:anim>
                                  </p:childTnLst>
                                </p:cTn>
                              </p:par>
                              <p:par>
                                <p:cTn id="31" presetID="17" presetClass="entr" presetSubtype="1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strVal val="#ppt_h"/>
                                          </p:val>
                                        </p:tav>
                                        <p:tav tm="100000">
                                          <p:val>
                                            <p:strVal val="#ppt_h"/>
                                          </p:val>
                                        </p:tav>
                                      </p:tavLst>
                                    </p:anim>
                                  </p:childTnLst>
                                </p:cTn>
                              </p:par>
                              <p:par>
                                <p:cTn id="43" presetID="17" presetClass="entr" presetSubtype="1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6" grpId="0" animBg="1"/>
      <p:bldP spid="26" grpId="1" animBg="1"/>
      <p:bldP spid="27" grpId="0" animBg="1"/>
      <p:bldP spid="27" grpId="1" animBg="1"/>
      <p:bldP spid="28" grpId="0"/>
      <p:bldP spid="28" grpId="1"/>
      <p:bldP spid="29" grpId="0" animBg="1"/>
      <p:bldP spid="29" grpId="1" animBg="1"/>
      <p:bldP spid="30" grpId="0" animBg="1"/>
      <p:bldP spid="30" grpId="1" animBg="1"/>
      <p:bldP spid="31" grpId="0"/>
      <p:bldP spid="31" grpId="1"/>
      <p:bldP spid="32" grpId="0" animBg="1"/>
      <p:bldP spid="32" grpId="1" animBg="1"/>
      <p:bldP spid="33" grpId="0" animBg="1"/>
      <p:bldP spid="33" grpId="1" animBg="1"/>
      <p:bldP spid="34" grpId="0"/>
      <p:bldP spid="3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17</a:t>
            </a:fld>
            <a:endParaRPr lang="zh-CN" altLang="en-US"/>
          </a:p>
        </p:txBody>
      </p:sp>
      <p:pic>
        <p:nvPicPr>
          <p:cNvPr id="15" name="图片 14"/>
          <p:cNvPicPr>
            <a:picLocks noChangeAspect="1"/>
          </p:cNvPicPr>
          <p:nvPr/>
        </p:nvPicPr>
        <p:blipFill>
          <a:blip r:embed="rId7"/>
          <a:stretch>
            <a:fillRect/>
          </a:stretch>
        </p:blipFill>
        <p:spPr>
          <a:xfrm>
            <a:off x="1115718" y="3267443"/>
            <a:ext cx="4972050" cy="2992755"/>
          </a:xfrm>
          <a:prstGeom prst="rect">
            <a:avLst/>
          </a:prstGeom>
        </p:spPr>
      </p:pic>
      <p:pic>
        <p:nvPicPr>
          <p:cNvPr id="16" name="图片 15"/>
          <p:cNvPicPr>
            <a:picLocks noChangeAspect="1"/>
          </p:cNvPicPr>
          <p:nvPr/>
        </p:nvPicPr>
        <p:blipFill>
          <a:blip r:embed="rId8">
            <a:clrChange>
              <a:clrFrom>
                <a:srgbClr val="12283D">
                  <a:alpha val="100000"/>
                </a:srgbClr>
              </a:clrFrom>
              <a:clrTo>
                <a:srgbClr val="12283D">
                  <a:alpha val="100000"/>
                  <a:alpha val="0"/>
                </a:srgbClr>
              </a:clrTo>
            </a:clrChange>
          </a:blip>
          <a:stretch>
            <a:fillRect/>
          </a:stretch>
        </p:blipFill>
        <p:spPr>
          <a:xfrm>
            <a:off x="1208746" y="1903095"/>
            <a:ext cx="4784725" cy="1181735"/>
          </a:xfrm>
          <a:prstGeom prst="rect">
            <a:avLst/>
          </a:prstGeom>
        </p:spPr>
      </p:pic>
      <p:sp>
        <p:nvSpPr>
          <p:cNvPr id="18" name="文本框 17"/>
          <p:cNvSpPr txBox="1"/>
          <p:nvPr/>
        </p:nvSpPr>
        <p:spPr>
          <a:xfrm>
            <a:off x="7087870" y="1094105"/>
            <a:ext cx="4265930" cy="5262245"/>
          </a:xfrm>
          <a:prstGeom prst="rect">
            <a:avLst/>
          </a:prstGeom>
          <a:noFill/>
        </p:spPr>
        <p:txBody>
          <a:bodyPr wrap="square" rtlCol="0" anchor="t">
            <a:spAutoFit/>
          </a:bodyPr>
          <a:lstStyle/>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云台跟随底盘模式：</a:t>
            </a:r>
          </a:p>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底盘转，云台跟着转</a:t>
            </a:r>
          </a:p>
          <a:p>
            <a:pPr algn="l" fontAlgn="auto">
              <a:lnSpc>
                <a:spcPct val="150000"/>
              </a:lnSpc>
            </a:pPr>
            <a:endParaRPr lang="zh-CN" altLang="en-US" sz="2800" dirty="0">
              <a:solidFill>
                <a:schemeClr val="tx1"/>
              </a:solidFill>
              <a:latin typeface="方正兰亭黑简体" panose="02000000000000000000" pitchFamily="2" charset="-122"/>
              <a:ea typeface="方正兰亭黑简体" panose="02000000000000000000" pitchFamily="2" charset="-122"/>
              <a:sym typeface="+mn-ea"/>
            </a:endParaRPr>
          </a:p>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底盘跟随云台模式：</a:t>
            </a:r>
          </a:p>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云台转，底盘跟着转</a:t>
            </a:r>
          </a:p>
          <a:p>
            <a:pPr algn="l" fontAlgn="auto">
              <a:lnSpc>
                <a:spcPct val="150000"/>
              </a:lnSpc>
            </a:pPr>
            <a:endParaRPr lang="zh-CN" altLang="en-US" sz="2800" dirty="0">
              <a:solidFill>
                <a:schemeClr val="tx1"/>
              </a:solidFill>
              <a:latin typeface="方正兰亭黑简体" panose="02000000000000000000" pitchFamily="2" charset="-122"/>
              <a:ea typeface="方正兰亭黑简体" panose="02000000000000000000" pitchFamily="2" charset="-122"/>
              <a:sym typeface="+mn-ea"/>
            </a:endParaRPr>
          </a:p>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自由模式：</a:t>
            </a:r>
          </a:p>
          <a:p>
            <a:pPr algn="l" fontAlgn="auto">
              <a:lnSpc>
                <a:spcPct val="150000"/>
              </a:lnSpc>
            </a:pPr>
            <a:r>
              <a:rPr lang="zh-CN" altLang="en-US" sz="2800" dirty="0">
                <a:solidFill>
                  <a:schemeClr val="tx1"/>
                </a:solidFill>
                <a:latin typeface="方正兰亭黑简体" panose="02000000000000000000" pitchFamily="2" charset="-122"/>
                <a:ea typeface="方正兰亭黑简体" panose="02000000000000000000" pitchFamily="2" charset="-122"/>
                <a:sym typeface="+mn-ea"/>
              </a:rPr>
              <a:t>云台、底盘不相互影响</a:t>
            </a:r>
          </a:p>
        </p:txBody>
      </p:sp>
      <p:grpSp>
        <p:nvGrpSpPr>
          <p:cNvPr id="5" name="组合 4"/>
          <p:cNvGrpSpPr/>
          <p:nvPr/>
        </p:nvGrpSpPr>
        <p:grpSpPr>
          <a:xfrm>
            <a:off x="1905691" y="1319213"/>
            <a:ext cx="7875531" cy="583565"/>
            <a:chOff x="1975541" y="1376363"/>
            <a:chExt cx="7875531" cy="583565"/>
          </a:xfrm>
        </p:grpSpPr>
        <p:sp>
          <p:nvSpPr>
            <p:cNvPr id="3" name="文本框 2"/>
            <p:cNvSpPr txBox="1"/>
            <p:nvPr/>
          </p:nvSpPr>
          <p:spPr>
            <a:xfrm>
              <a:off x="2340927" y="1376363"/>
              <a:ext cx="7510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系统模块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18</a:t>
            </a:fld>
            <a:endParaRPr lang="zh-CN" altLang="en-US"/>
          </a:p>
        </p:txBody>
      </p:sp>
      <p:pic>
        <p:nvPicPr>
          <p:cNvPr id="19" name="图片 18"/>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6274435" y="1356990"/>
            <a:ext cx="4667885" cy="1257300"/>
          </a:xfrm>
          <a:prstGeom prst="rect">
            <a:avLst/>
          </a:prstGeom>
        </p:spPr>
      </p:pic>
      <p:pic>
        <p:nvPicPr>
          <p:cNvPr id="23" name="图片 22"/>
          <p:cNvPicPr>
            <a:picLocks noChangeAspect="1"/>
          </p:cNvPicPr>
          <p:nvPr/>
        </p:nvPicPr>
        <p:blipFill>
          <a:blip r:embed="rId8"/>
          <a:stretch>
            <a:fillRect/>
          </a:stretch>
        </p:blipFill>
        <p:spPr>
          <a:xfrm>
            <a:off x="5561965" y="2966080"/>
            <a:ext cx="2760980" cy="2454275"/>
          </a:xfrm>
          <a:prstGeom prst="rect">
            <a:avLst/>
          </a:prstGeom>
        </p:spPr>
      </p:pic>
      <p:sp>
        <p:nvSpPr>
          <p:cNvPr id="24" name="文本框 23"/>
          <p:cNvSpPr txBox="1"/>
          <p:nvPr/>
        </p:nvSpPr>
        <p:spPr>
          <a:xfrm>
            <a:off x="6078855" y="6042020"/>
            <a:ext cx="5059680" cy="46037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设置云台按照指定方向旋转指定角度</a:t>
            </a:r>
            <a:endParaRPr lang="zh-CN" altLang="en-US"/>
          </a:p>
        </p:txBody>
      </p:sp>
      <p:pic>
        <p:nvPicPr>
          <p:cNvPr id="25" name="图片 24"/>
          <p:cNvPicPr>
            <a:picLocks noChangeAspect="1"/>
          </p:cNvPicPr>
          <p:nvPr/>
        </p:nvPicPr>
        <p:blipFill>
          <a:blip r:embed="rId9">
            <a:clrChange>
              <a:clrFrom>
                <a:srgbClr val="12283D">
                  <a:alpha val="100000"/>
                </a:srgbClr>
              </a:clrFrom>
              <a:clrTo>
                <a:srgbClr val="12283D">
                  <a:alpha val="100000"/>
                  <a:alpha val="0"/>
                </a:srgbClr>
              </a:clrTo>
            </a:clrChange>
          </a:blip>
          <a:stretch>
            <a:fillRect/>
          </a:stretch>
        </p:blipFill>
        <p:spPr>
          <a:xfrm>
            <a:off x="659765" y="1793870"/>
            <a:ext cx="4391025" cy="1414780"/>
          </a:xfrm>
          <a:prstGeom prst="rect">
            <a:avLst/>
          </a:prstGeom>
        </p:spPr>
      </p:pic>
      <p:sp>
        <p:nvSpPr>
          <p:cNvPr id="26" name="文本框 25"/>
          <p:cNvSpPr txBox="1"/>
          <p:nvPr/>
        </p:nvSpPr>
        <p:spPr>
          <a:xfrm>
            <a:off x="820420" y="3698235"/>
            <a:ext cx="4385310" cy="1232966"/>
          </a:xfrm>
          <a:prstGeom prst="rect">
            <a:avLst/>
          </a:prstGeom>
          <a:noFill/>
        </p:spPr>
        <p:txBody>
          <a:bodyPr wrap="square" rtlCol="0">
            <a:spAutoFit/>
          </a:bodyPr>
          <a:lstStyle/>
          <a:p>
            <a:pPr fontAlgn="auto">
              <a:lnSpc>
                <a:spcPct val="150000"/>
              </a:lnSpc>
            </a:pPr>
            <a:r>
              <a:rPr lang="zh-CN" altLang="en-US" sz="2600" dirty="0">
                <a:latin typeface="方正兰亭黑简体" panose="02000000000000000000" pitchFamily="2" charset="-122"/>
                <a:ea typeface="方正兰亭黑简体" panose="02000000000000000000" pitchFamily="2" charset="-122"/>
              </a:rPr>
              <a:t>云台默认旋转速率是</a:t>
            </a:r>
            <a:r>
              <a:rPr lang="en-US" altLang="zh-CN" sz="2600" dirty="0">
                <a:latin typeface="方正兰亭黑简体" panose="02000000000000000000" pitchFamily="2" charset="-122"/>
                <a:ea typeface="方正兰亭黑简体" panose="02000000000000000000" pitchFamily="2" charset="-122"/>
              </a:rPr>
              <a:t>30</a:t>
            </a:r>
            <a:r>
              <a:rPr lang="zh-CN" altLang="en-US" sz="2600" dirty="0">
                <a:latin typeface="方正兰亭黑简体" panose="02000000000000000000" pitchFamily="2" charset="-122"/>
                <a:ea typeface="方正兰亭黑简体" panose="02000000000000000000" pitchFamily="2" charset="-122"/>
              </a:rPr>
              <a:t>度</a:t>
            </a:r>
            <a:r>
              <a:rPr lang="en-US" altLang="zh-CN" sz="2600" dirty="0">
                <a:latin typeface="方正兰亭黑简体" panose="02000000000000000000" pitchFamily="2" charset="-122"/>
                <a:ea typeface="方正兰亭黑简体" panose="02000000000000000000" pitchFamily="2" charset="-122"/>
              </a:rPr>
              <a:t>/</a:t>
            </a:r>
            <a:r>
              <a:rPr lang="zh-CN" altLang="en-US" sz="2600" dirty="0">
                <a:latin typeface="方正兰亭黑简体" panose="02000000000000000000" pitchFamily="2" charset="-122"/>
                <a:ea typeface="方正兰亭黑简体" panose="02000000000000000000" pitchFamily="2" charset="-122"/>
              </a:rPr>
              <a:t>秒</a:t>
            </a:r>
          </a:p>
          <a:p>
            <a:pPr fontAlgn="auto">
              <a:lnSpc>
                <a:spcPct val="150000"/>
              </a:lnSpc>
            </a:pPr>
            <a:r>
              <a:rPr lang="zh-CN" altLang="en-US" sz="2600" dirty="0">
                <a:solidFill>
                  <a:srgbClr val="FF0000"/>
                </a:solidFill>
                <a:latin typeface="方正兰亭黑简体" panose="02000000000000000000" pitchFamily="2" charset="-122"/>
                <a:ea typeface="方正兰亭黑简体" panose="02000000000000000000" pitchFamily="2" charset="-122"/>
              </a:rPr>
              <a:t>数值越大，旋转速度越快</a:t>
            </a:r>
          </a:p>
        </p:txBody>
      </p:sp>
      <p:pic>
        <p:nvPicPr>
          <p:cNvPr id="27" name="图片 26"/>
          <p:cNvPicPr>
            <a:picLocks noChangeAspect="1"/>
          </p:cNvPicPr>
          <p:nvPr/>
        </p:nvPicPr>
        <p:blipFill>
          <a:blip r:embed="rId10"/>
          <a:srcRect l="27049" t="4200" r="27061" b="3422"/>
          <a:stretch>
            <a:fillRect/>
          </a:stretch>
        </p:blipFill>
        <p:spPr>
          <a:xfrm>
            <a:off x="8943340" y="2770500"/>
            <a:ext cx="2513330" cy="2844800"/>
          </a:xfrm>
          <a:prstGeom prst="rect">
            <a:avLst/>
          </a:prstGeom>
        </p:spPr>
      </p:pic>
      <p:grpSp>
        <p:nvGrpSpPr>
          <p:cNvPr id="5" name="组合 4"/>
          <p:cNvGrpSpPr/>
          <p:nvPr/>
        </p:nvGrpSpPr>
        <p:grpSpPr>
          <a:xfrm>
            <a:off x="1905691" y="1319213"/>
            <a:ext cx="7875531" cy="583565"/>
            <a:chOff x="1975541" y="1376363"/>
            <a:chExt cx="7875531" cy="583565"/>
          </a:xfrm>
        </p:grpSpPr>
        <p:sp>
          <p:nvSpPr>
            <p:cNvPr id="3" name="文本框 2"/>
            <p:cNvSpPr txBox="1"/>
            <p:nvPr/>
          </p:nvSpPr>
          <p:spPr>
            <a:xfrm>
              <a:off x="2340927" y="1376363"/>
              <a:ext cx="7510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云台模块</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4" grpId="1"/>
      <p:bldP spid="26" grpId="0"/>
      <p:bldP spid="2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sym typeface="+mn-ea"/>
              </a:rPr>
              <a:t>编程模块</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15" name="文本框 14"/>
          <p:cNvSpPr txBox="1"/>
          <p:nvPr/>
        </p:nvSpPr>
        <p:spPr>
          <a:xfrm>
            <a:off x="1042900" y="4653479"/>
            <a:ext cx="2816860" cy="892552"/>
          </a:xfrm>
          <a:prstGeom prst="rect">
            <a:avLst/>
          </a:prstGeom>
          <a:noFill/>
        </p:spPr>
        <p:txBody>
          <a:bodyPr wrap="square" rtlCol="0">
            <a:spAutoFit/>
          </a:bodyPr>
          <a:lstStyle/>
          <a:p>
            <a:r>
              <a:rPr lang="zh-CN" altLang="en-US" sz="2600" dirty="0">
                <a:latin typeface="方正兰亭黑简体" panose="02000000000000000000" pitchFamily="2" charset="-122"/>
                <a:ea typeface="方正兰亭黑简体" panose="02000000000000000000" pitchFamily="2" charset="-122"/>
              </a:rPr>
              <a:t>重复执行内部程序若干次</a:t>
            </a:r>
          </a:p>
        </p:txBody>
      </p:sp>
      <p:pic>
        <p:nvPicPr>
          <p:cNvPr id="16" name="图片 15"/>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908598" y="2043118"/>
            <a:ext cx="2950845" cy="1971040"/>
          </a:xfrm>
          <a:prstGeom prst="rect">
            <a:avLst/>
          </a:prstGeom>
        </p:spPr>
      </p:pic>
      <p:pic>
        <p:nvPicPr>
          <p:cNvPr id="18" name="图片 17"/>
          <p:cNvPicPr>
            <a:picLocks noChangeAspect="1"/>
          </p:cNvPicPr>
          <p:nvPr/>
        </p:nvPicPr>
        <p:blipFill>
          <a:blip r:embed="rId8">
            <a:clrChange>
              <a:clrFrom>
                <a:srgbClr val="12283D">
                  <a:alpha val="100000"/>
                </a:srgbClr>
              </a:clrFrom>
              <a:clrTo>
                <a:srgbClr val="12283D">
                  <a:alpha val="100000"/>
                  <a:alpha val="0"/>
                </a:srgbClr>
              </a:clrTo>
            </a:clrChange>
          </a:blip>
          <a:stretch>
            <a:fillRect/>
          </a:stretch>
        </p:blipFill>
        <p:spPr>
          <a:xfrm>
            <a:off x="4520205" y="2363793"/>
            <a:ext cx="2915285" cy="1329690"/>
          </a:xfrm>
          <a:prstGeom prst="rect">
            <a:avLst/>
          </a:prstGeom>
        </p:spPr>
      </p:pic>
      <p:sp>
        <p:nvSpPr>
          <p:cNvPr id="20" name="文本框 19"/>
          <p:cNvSpPr txBox="1"/>
          <p:nvPr/>
        </p:nvSpPr>
        <p:spPr>
          <a:xfrm>
            <a:off x="4490496" y="4653347"/>
            <a:ext cx="2944222" cy="892552"/>
          </a:xfrm>
          <a:prstGeom prst="rect">
            <a:avLst/>
          </a:prstGeom>
          <a:noFill/>
        </p:spPr>
        <p:txBody>
          <a:bodyPr wrap="square" rtlCol="0">
            <a:spAutoFit/>
          </a:bodyPr>
          <a:lstStyle/>
          <a:p>
            <a:r>
              <a:rPr lang="zh-CN" altLang="en-US" sz="2600" dirty="0">
                <a:latin typeface="方正兰亭黑简体" panose="02000000000000000000" pitchFamily="2" charset="-122"/>
                <a:ea typeface="方正兰亭黑简体" panose="02000000000000000000" pitchFamily="2" charset="-122"/>
              </a:rPr>
              <a:t>等待执行秒数，</a:t>
            </a:r>
          </a:p>
          <a:p>
            <a:r>
              <a:rPr lang="zh-CN" altLang="en-US" sz="2600" dirty="0">
                <a:latin typeface="方正兰亭黑简体" panose="02000000000000000000" pitchFamily="2" charset="-122"/>
                <a:ea typeface="方正兰亭黑简体" panose="02000000000000000000" pitchFamily="2" charset="-122"/>
              </a:rPr>
              <a:t>再执行下一条指令</a:t>
            </a:r>
          </a:p>
        </p:txBody>
      </p:sp>
      <p:pic>
        <p:nvPicPr>
          <p:cNvPr id="22" name="图片 21"/>
          <p:cNvPicPr>
            <a:picLocks noChangeAspect="1"/>
          </p:cNvPicPr>
          <p:nvPr/>
        </p:nvPicPr>
        <p:blipFill>
          <a:blip r:embed="rId9">
            <a:clrChange>
              <a:clrFrom>
                <a:srgbClr val="12283D">
                  <a:alpha val="100000"/>
                </a:srgbClr>
              </a:clrFrom>
              <a:clrTo>
                <a:srgbClr val="12283D">
                  <a:alpha val="100000"/>
                  <a:alpha val="0"/>
                </a:srgbClr>
              </a:clrTo>
            </a:clrChange>
          </a:blip>
          <a:stretch>
            <a:fillRect/>
          </a:stretch>
        </p:blipFill>
        <p:spPr>
          <a:xfrm>
            <a:off x="8323014" y="2363793"/>
            <a:ext cx="3091180" cy="1110615"/>
          </a:xfrm>
          <a:prstGeom prst="rect">
            <a:avLst/>
          </a:prstGeom>
        </p:spPr>
      </p:pic>
      <p:sp>
        <p:nvSpPr>
          <p:cNvPr id="28" name="文本框 27"/>
          <p:cNvSpPr txBox="1"/>
          <p:nvPr/>
        </p:nvSpPr>
        <p:spPr>
          <a:xfrm>
            <a:off x="8191252" y="4253001"/>
            <a:ext cx="3353435" cy="1292662"/>
          </a:xfrm>
          <a:prstGeom prst="rect">
            <a:avLst/>
          </a:prstGeom>
          <a:noFill/>
        </p:spPr>
        <p:txBody>
          <a:bodyPr wrap="square" rtlCol="0">
            <a:spAutoFit/>
          </a:bodyPr>
          <a:lstStyle/>
          <a:p>
            <a:r>
              <a:rPr lang="zh-CN" altLang="en-US" sz="2600" dirty="0">
                <a:latin typeface="方正兰亭黑简体" panose="02000000000000000000" pitchFamily="2" charset="-122"/>
                <a:ea typeface="方正兰亭黑简体" panose="02000000000000000000" pitchFamily="2" charset="-122"/>
              </a:rPr>
              <a:t>开始或结束视频录制，结束后会在</a:t>
            </a:r>
            <a:r>
              <a:rPr lang="en-US" altLang="zh-CN" sz="2600" dirty="0">
                <a:latin typeface="方正兰亭黑简体" panose="02000000000000000000" pitchFamily="2" charset="-122"/>
                <a:ea typeface="方正兰亭黑简体" panose="02000000000000000000" pitchFamily="2" charset="-122"/>
              </a:rPr>
              <a:t>SD</a:t>
            </a:r>
            <a:r>
              <a:rPr lang="zh-CN" altLang="en-US" sz="2600" dirty="0">
                <a:latin typeface="方正兰亭黑简体" panose="02000000000000000000" pitchFamily="2" charset="-122"/>
                <a:ea typeface="方正兰亭黑简体" panose="02000000000000000000" pitchFamily="2" charset="-122"/>
              </a:rPr>
              <a:t>卡</a:t>
            </a:r>
            <a:r>
              <a:rPr lang="en-US" altLang="zh-CN" sz="2600" dirty="0">
                <a:latin typeface="方正兰亭黑简体" panose="02000000000000000000" pitchFamily="2" charset="-122"/>
                <a:ea typeface="方正兰亭黑简体" panose="02000000000000000000" pitchFamily="2" charset="-122"/>
              </a:rPr>
              <a:t>/</a:t>
            </a:r>
            <a:r>
              <a:rPr lang="zh-CN" altLang="en-US" sz="2600" dirty="0">
                <a:latin typeface="方正兰亭黑简体" panose="02000000000000000000" pitchFamily="2" charset="-122"/>
                <a:ea typeface="方正兰亭黑简体" panose="02000000000000000000" pitchFamily="2" charset="-122"/>
              </a:rPr>
              <a:t>电脑中生成一段视频</a:t>
            </a:r>
          </a:p>
        </p:txBody>
      </p:sp>
      <p:grpSp>
        <p:nvGrpSpPr>
          <p:cNvPr id="5" name="组合 4"/>
          <p:cNvGrpSpPr/>
          <p:nvPr/>
        </p:nvGrpSpPr>
        <p:grpSpPr>
          <a:xfrm>
            <a:off x="1905691" y="1319213"/>
            <a:ext cx="7875531" cy="583565"/>
            <a:chOff x="1975541" y="1376363"/>
            <a:chExt cx="7875531" cy="583565"/>
          </a:xfrm>
        </p:grpSpPr>
        <p:sp>
          <p:nvSpPr>
            <p:cNvPr id="3" name="文本框 2"/>
            <p:cNvSpPr txBox="1"/>
            <p:nvPr/>
          </p:nvSpPr>
          <p:spPr>
            <a:xfrm>
              <a:off x="2340927" y="1376363"/>
              <a:ext cx="7510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控制语句、视频录制</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strVal val="#ppt_h"/>
                                          </p:val>
                                        </p:tav>
                                        <p:tav tm="100000">
                                          <p:val>
                                            <p:strVal val="#ppt_h"/>
                                          </p:val>
                                        </p:tav>
                                      </p:tavLst>
                                    </p:anim>
                                  </p:childTnLst>
                                </p:cTn>
                              </p:par>
                              <p:par>
                                <p:cTn id="35" presetID="17" presetClass="entr" presetSubtype="1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20" grpId="0"/>
      <p:bldP spid="20" grpId="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9BB5D0-35E4-459D-AEF3-FE4D7C45CC19}" type="slidenum">
              <a:rPr lang="zh-CN" altLang="en-US" smtClean="0"/>
              <a:t>2</a:t>
            </a:fld>
            <a:endParaRPr lang="zh-CN" altLang="en-US"/>
          </a:p>
        </p:txBody>
      </p:sp>
      <p:sp>
        <p:nvSpPr>
          <p:cNvPr id="3" name="矩形 2"/>
          <p:cNvSpPr/>
          <p:nvPr/>
        </p:nvSpPr>
        <p:spPr>
          <a:xfrm>
            <a:off x="9649460" y="-541020"/>
            <a:ext cx="3105785" cy="3541395"/>
          </a:xfrm>
          <a:prstGeom prst="rect">
            <a:avLst/>
          </a:prstGeom>
          <a:blipFill rotWithShape="1">
            <a:blip r:embed="rId3">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4">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菱形"/>
          <p:cNvPicPr>
            <a:picLocks noChangeAspect="1"/>
          </p:cNvPicPr>
          <p:nvPr/>
        </p:nvPicPr>
        <p:blipFill>
          <a:blip r:embed="rId5"/>
          <a:stretch>
            <a:fillRect/>
          </a:stretch>
        </p:blipFill>
        <p:spPr>
          <a:xfrm>
            <a:off x="388620" y="208915"/>
            <a:ext cx="1237615" cy="901700"/>
          </a:xfrm>
          <a:prstGeom prst="rect">
            <a:avLst/>
          </a:prstGeom>
        </p:spPr>
      </p:pic>
      <p:sp>
        <p:nvSpPr>
          <p:cNvPr id="6"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软件安装</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grpSp>
        <p:nvGrpSpPr>
          <p:cNvPr id="9" name="组合 8"/>
          <p:cNvGrpSpPr/>
          <p:nvPr/>
        </p:nvGrpSpPr>
        <p:grpSpPr>
          <a:xfrm>
            <a:off x="1905691" y="1319213"/>
            <a:ext cx="10514965" cy="1076325"/>
            <a:chOff x="1975541" y="1376363"/>
            <a:chExt cx="10514965" cy="1076325"/>
          </a:xfrm>
        </p:grpSpPr>
        <p:sp>
          <p:nvSpPr>
            <p:cNvPr id="10" name="文本框 9"/>
            <p:cNvSpPr txBox="1"/>
            <p:nvPr/>
          </p:nvSpPr>
          <p:spPr>
            <a:xfrm>
              <a:off x="2340666" y="1376363"/>
              <a:ext cx="10149840" cy="1076325"/>
            </a:xfrm>
            <a:prstGeom prst="rect">
              <a:avLst/>
            </a:prstGeom>
            <a:noFill/>
          </p:spPr>
          <p:txBody>
            <a:bodyPr wrap="square" rtlCol="0">
              <a:spAutoFit/>
            </a:bodyPr>
            <a:lstStyle/>
            <a:p>
              <a:r>
                <a:rPr lang="en-US" altLang="zh-CN" sz="3200" b="1" dirty="0">
                  <a:latin typeface="Open Sans" panose="020B0606030504020204" pitchFamily="34" charset="0"/>
                  <a:ea typeface="Open Sans" panose="020B0606030504020204" pitchFamily="34" charset="0"/>
                  <a:cs typeface="Open Sans" panose="020B0606030504020204" pitchFamily="34" charset="0"/>
                  <a:sym typeface="+mn-ea"/>
                </a:rPr>
                <a:t>1</a:t>
              </a:r>
              <a:r>
                <a:rPr lang="zh-CN" altLang="en-US" sz="3200" b="1" dirty="0">
                  <a:latin typeface="方正兰亭黑简体" panose="02000000000000000000" pitchFamily="2" charset="-122"/>
                  <a:ea typeface="方正兰亭黑简体" panose="02000000000000000000" pitchFamily="2" charset="-122"/>
                  <a:sym typeface="+mn-ea"/>
                </a:rPr>
                <a:t>、</a:t>
              </a:r>
              <a:r>
                <a:rPr lang="zh-CN" sz="3200" b="1" dirty="0">
                  <a:latin typeface="方正兰亭黑简体" panose="02000000000000000000" pitchFamily="2" charset="-122"/>
                  <a:ea typeface="方正兰亭黑简体" panose="02000000000000000000" pitchFamily="2" charset="-122"/>
                  <a:sym typeface="+mn-ea"/>
                </a:rPr>
                <a:t>输入网址：https://www.robomaster.com/zh-CN</a:t>
              </a:r>
              <a:endParaRPr lang="zh-CN" sz="3200" b="1" dirty="0">
                <a:latin typeface="方正兰亭黑简体" panose="02000000000000000000" pitchFamily="2" charset="-122"/>
                <a:ea typeface="方正兰亭黑简体" panose="02000000000000000000" pitchFamily="2" charset="-122"/>
              </a:endParaRPr>
            </a:p>
            <a:p>
              <a:r>
                <a:rPr lang="zh-CN" sz="3200" b="1" dirty="0">
                  <a:latin typeface="方正兰亭黑简体" panose="02000000000000000000" pitchFamily="2" charset="-122"/>
                  <a:ea typeface="方正兰亭黑简体" panose="02000000000000000000" pitchFamily="2" charset="-122"/>
                  <a:sym typeface="+mn-ea"/>
                </a:rPr>
                <a:t>进入</a:t>
              </a:r>
              <a:r>
                <a:rPr lang="en-US" altLang="zh-CN" sz="3200" b="1" dirty="0">
                  <a:latin typeface="方正兰亭黑简体" panose="02000000000000000000" pitchFamily="2" charset="-122"/>
                  <a:ea typeface="方正兰亭黑简体" panose="02000000000000000000" pitchFamily="2" charset="-122"/>
                  <a:sym typeface="+mn-ea"/>
                </a:rPr>
                <a:t>Robomaster</a:t>
              </a:r>
              <a:r>
                <a:rPr lang="zh-CN" altLang="en-US" sz="3200" b="1" dirty="0">
                  <a:latin typeface="方正兰亭黑简体" panose="02000000000000000000" pitchFamily="2" charset="-122"/>
                  <a:ea typeface="方正兰亭黑简体" panose="02000000000000000000" pitchFamily="2" charset="-122"/>
                  <a:sym typeface="+mn-ea"/>
                </a:rPr>
                <a:t>机甲大师官网</a:t>
              </a:r>
              <a:endParaRPr lang="en-US" altLang="zh-CN"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矩形: 圆角 10"/>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664335" y="2600960"/>
            <a:ext cx="8862695" cy="4015740"/>
            <a:chOff x="714983" y="425585"/>
            <a:chExt cx="6526988" cy="6006831"/>
          </a:xfrm>
        </p:grpSpPr>
        <p:sp>
          <p:nvSpPr>
            <p:cNvPr id="24" name="流程图: 过程 23"/>
            <p:cNvSpPr/>
            <p:nvPr/>
          </p:nvSpPr>
          <p:spPr>
            <a:xfrm>
              <a:off x="714983" y="425585"/>
              <a:ext cx="6526988" cy="6006831"/>
            </a:xfrm>
            <a:prstGeom prst="flowChartProcess">
              <a:avLst/>
            </a:prstGeom>
            <a:solidFill>
              <a:srgbClr val="FBFEFF"/>
            </a:solidFill>
            <a:ln>
              <a:noFill/>
            </a:ln>
            <a:effectLst>
              <a:outerShdw blurRad="1778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等号 5"/>
            <p:cNvSpPr/>
            <p:nvPr/>
          </p:nvSpPr>
          <p:spPr>
            <a:xfrm>
              <a:off x="1013023" y="5771022"/>
              <a:ext cx="354670" cy="525786"/>
            </a:xfrm>
            <a:prstGeom prst="mathEqual">
              <a:avLst>
                <a:gd name="adj1" fmla="val 6853"/>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灯片编号占位符 6"/>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82C358-29CB-4B25-88DB-47802F7CF660}" type="slidenum">
              <a:rPr lang="zh-CN" altLang="en-US" smtClean="0"/>
              <a:t>2</a:t>
            </a:fld>
            <a:endParaRPr lang="zh-CN" altLang="en-US"/>
          </a:p>
        </p:txBody>
      </p:sp>
      <p:pic>
        <p:nvPicPr>
          <p:cNvPr id="21" name="图片 20"/>
          <p:cNvPicPr>
            <a:picLocks noChangeAspect="1"/>
          </p:cNvPicPr>
          <p:nvPr/>
        </p:nvPicPr>
        <p:blipFill>
          <a:blip r:embed="rId7"/>
          <a:stretch>
            <a:fillRect/>
          </a:stretch>
        </p:blipFill>
        <p:spPr>
          <a:xfrm>
            <a:off x="2794635" y="2999740"/>
            <a:ext cx="7188835" cy="3263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sz="5400" b="1" dirty="0">
                <a:solidFill>
                  <a:srgbClr val="3D85F9"/>
                </a:solidFill>
                <a:latin typeface="汉仪雅酷黑 65W" panose="020B0604020202020204" pitchFamily="34" charset="-122"/>
                <a:ea typeface="汉仪雅酷黑 65W" panose="020B0604020202020204" pitchFamily="34" charset="-122"/>
              </a:rPr>
              <a:t>软件操作</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20</a:t>
            </a:fld>
            <a:endParaRPr lang="zh-CN" altLang="en-US"/>
          </a:p>
        </p:txBody>
      </p:sp>
      <p:sp>
        <p:nvSpPr>
          <p:cNvPr id="19" name="文本框 18"/>
          <p:cNvSpPr txBox="1"/>
          <p:nvPr/>
        </p:nvSpPr>
        <p:spPr>
          <a:xfrm>
            <a:off x="1574800" y="5630862"/>
            <a:ext cx="3185487"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返回界面找到媒体库</a:t>
            </a:r>
            <a:endParaRPr lang="zh-CN" altLang="en-US" sz="2600">
              <a:latin typeface="方正兰亭黑简体" panose="02000000000000000000" pitchFamily="2" charset="-122"/>
              <a:ea typeface="方正兰亭黑简体" panose="02000000000000000000" pitchFamily="2" charset="-122"/>
            </a:endParaRPr>
          </a:p>
        </p:txBody>
      </p:sp>
      <p:pic>
        <p:nvPicPr>
          <p:cNvPr id="23" name="图片 22"/>
          <p:cNvPicPr>
            <a:picLocks noChangeAspect="1"/>
          </p:cNvPicPr>
          <p:nvPr/>
        </p:nvPicPr>
        <p:blipFill>
          <a:blip r:embed="rId7"/>
          <a:stretch>
            <a:fillRect/>
          </a:stretch>
        </p:blipFill>
        <p:spPr>
          <a:xfrm>
            <a:off x="6168390" y="2309177"/>
            <a:ext cx="5185410" cy="2915920"/>
          </a:xfrm>
          <a:prstGeom prst="rect">
            <a:avLst/>
          </a:prstGeom>
        </p:spPr>
      </p:pic>
      <p:sp>
        <p:nvSpPr>
          <p:cNvPr id="24" name="文本框 23"/>
          <p:cNvSpPr txBox="1"/>
          <p:nvPr/>
        </p:nvSpPr>
        <p:spPr>
          <a:xfrm>
            <a:off x="6741795" y="5630862"/>
            <a:ext cx="3518912"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在媒体库生成一段视频</a:t>
            </a:r>
            <a:endParaRPr lang="zh-CN" altLang="en-US" sz="2600">
              <a:latin typeface="方正兰亭黑简体" panose="02000000000000000000" pitchFamily="2" charset="-122"/>
              <a:ea typeface="方正兰亭黑简体" panose="02000000000000000000" pitchFamily="2" charset="-122"/>
            </a:endParaRPr>
          </a:p>
        </p:txBody>
      </p:sp>
      <p:pic>
        <p:nvPicPr>
          <p:cNvPr id="25" name="图片 24"/>
          <p:cNvPicPr>
            <a:picLocks noChangeAspect="1"/>
          </p:cNvPicPr>
          <p:nvPr/>
        </p:nvPicPr>
        <p:blipFill>
          <a:blip r:embed="rId8"/>
          <a:stretch>
            <a:fillRect/>
          </a:stretch>
        </p:blipFill>
        <p:spPr>
          <a:xfrm>
            <a:off x="576580" y="2309177"/>
            <a:ext cx="5182235" cy="2915920"/>
          </a:xfrm>
          <a:prstGeom prst="rect">
            <a:avLst/>
          </a:prstGeom>
        </p:spPr>
      </p:pic>
      <p:grpSp>
        <p:nvGrpSpPr>
          <p:cNvPr id="5" name="组合 4"/>
          <p:cNvGrpSpPr/>
          <p:nvPr/>
        </p:nvGrpSpPr>
        <p:grpSpPr>
          <a:xfrm>
            <a:off x="1905691" y="1319213"/>
            <a:ext cx="7875531" cy="583565"/>
            <a:chOff x="1975541" y="1376363"/>
            <a:chExt cx="7875531" cy="583565"/>
          </a:xfrm>
        </p:grpSpPr>
        <p:sp>
          <p:nvSpPr>
            <p:cNvPr id="3" name="文本框 2"/>
            <p:cNvSpPr txBox="1"/>
            <p:nvPr/>
          </p:nvSpPr>
          <p:spPr>
            <a:xfrm>
              <a:off x="2340927" y="1376363"/>
              <a:ext cx="7510145" cy="583565"/>
            </a:xfrm>
            <a:prstGeom prst="rect">
              <a:avLst/>
            </a:prstGeom>
            <a:noFill/>
          </p:spPr>
          <p:txBody>
            <a:bodyPr wrap="square" rtlCol="0">
              <a:spAutoFit/>
            </a:bodyPr>
            <a:lstStyle/>
            <a:p>
              <a:r>
                <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获取视频</a:t>
              </a:r>
              <a:endParaRPr 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p:cNvSpPr/>
          <p:nvPr/>
        </p:nvSpPr>
        <p:spPr>
          <a:xfrm>
            <a:off x="1493520" y="2210435"/>
            <a:ext cx="438785" cy="457835"/>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19" grpId="1"/>
      <p:bldP spid="24" grpId="0"/>
      <p:bldP spid="24" grpId="1"/>
      <p:bldP spid="26" grpId="0" bldLvl="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21</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21</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22</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712571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en-US" altLang="zh-CN" sz="30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grpSp>
        <p:nvGrpSpPr>
          <p:cNvPr id="5" name="组合 4"/>
          <p:cNvGrpSpPr/>
          <p:nvPr/>
        </p:nvGrpSpPr>
        <p:grpSpPr>
          <a:xfrm>
            <a:off x="1905691" y="1319213"/>
            <a:ext cx="9137711" cy="584775"/>
            <a:chOff x="1975541" y="1376363"/>
            <a:chExt cx="9137711" cy="584775"/>
          </a:xfrm>
        </p:grpSpPr>
        <p:sp>
          <p:nvSpPr>
            <p:cNvPr id="3" name="文本框 2"/>
            <p:cNvSpPr txBox="1"/>
            <p:nvPr/>
          </p:nvSpPr>
          <p:spPr>
            <a:xfrm>
              <a:off x="2340927" y="1376363"/>
              <a:ext cx="8772325" cy="584775"/>
            </a:xfrm>
            <a:prstGeom prst="rect">
              <a:avLst/>
            </a:prstGeom>
            <a:noFill/>
          </p:spPr>
          <p:txBody>
            <a:bodyPr wrap="square" rtlCol="0">
              <a:spAutoFit/>
            </a:bodyPr>
            <a:lstStyle/>
            <a:p>
              <a:r>
                <a:rPr lang="zh-CN" altLang="en-US" sz="3200" b="1" dirty="0">
                  <a:latin typeface="宋体" panose="02010600030101010101" pitchFamily="2" charset="-122"/>
                </a:rPr>
                <a:t>控制云台每向右旋转</a:t>
              </a:r>
              <a:r>
                <a:rPr lang="en-US" altLang="zh-CN" sz="3200" b="1" dirty="0">
                  <a:latin typeface="宋体" panose="02010600030101010101" pitchFamily="2" charset="-122"/>
                </a:rPr>
                <a:t>50</a:t>
              </a:r>
              <a:r>
                <a:rPr lang="zh-CN" altLang="en-US" sz="3200" b="1" dirty="0">
                  <a:latin typeface="宋体" panose="02010600030101010101" pitchFamily="2" charset="-122"/>
                </a:rPr>
                <a:t>度录制</a:t>
              </a:r>
              <a:r>
                <a:rPr lang="en-US" altLang="zh-CN" sz="3200" b="1" dirty="0">
                  <a:latin typeface="宋体" panose="02010600030101010101" pitchFamily="2" charset="-122"/>
                </a:rPr>
                <a:t>2</a:t>
              </a:r>
              <a:r>
                <a:rPr lang="zh-CN" altLang="en-US" sz="3200" b="1" dirty="0">
                  <a:latin typeface="宋体" panose="02010600030101010101" pitchFamily="2" charset="-122"/>
                </a:rPr>
                <a:t>秒视频，重复</a:t>
              </a:r>
              <a:r>
                <a:rPr lang="en-US" altLang="zh-CN" sz="3200" b="1" dirty="0">
                  <a:latin typeface="宋体" panose="02010600030101010101" pitchFamily="2" charset="-122"/>
                </a:rPr>
                <a:t>5</a:t>
              </a:r>
              <a:r>
                <a:rPr lang="zh-CN" altLang="en-US" sz="3200" b="1" dirty="0">
                  <a:latin typeface="宋体" panose="02010600030101010101" pitchFamily="2" charset="-122"/>
                </a:rPr>
                <a:t>次</a:t>
              </a: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t>23</a:t>
            </a:fld>
            <a:endParaRPr lang="zh-CN" altLang="en-US"/>
          </a:p>
        </p:txBody>
      </p:sp>
      <p:sp>
        <p:nvSpPr>
          <p:cNvPr id="14" name="文本框 13"/>
          <p:cNvSpPr txBox="1"/>
          <p:nvPr/>
        </p:nvSpPr>
        <p:spPr>
          <a:xfrm>
            <a:off x="6614206" y="2320609"/>
            <a:ext cx="4358549" cy="3633623"/>
          </a:xfrm>
          <a:prstGeom prst="rect">
            <a:avLst/>
          </a:prstGeom>
          <a:noFill/>
        </p:spPr>
        <p:txBody>
          <a:bodyPr wrap="square" rtlCol="0">
            <a:spAutoFit/>
          </a:bodyPr>
          <a:lstStyle/>
          <a:p>
            <a:pPr algn="l" fontAlgn="auto">
              <a:lnSpc>
                <a:spcPct val="150000"/>
              </a:lnSpc>
            </a:pPr>
            <a:r>
              <a:rPr lang="zh-CN" altLang="en-US" sz="2600" dirty="0">
                <a:latin typeface="方正兰亭黑简体" panose="02000000000000000000" pitchFamily="2" charset="-122"/>
                <a:ea typeface="方正兰亭黑简体" panose="02000000000000000000" pitchFamily="2" charset="-122"/>
              </a:rPr>
              <a:t>编写程序，完成任务</a:t>
            </a:r>
          </a:p>
          <a:p>
            <a:pPr algn="l" fontAlgn="auto">
              <a:lnSpc>
                <a:spcPct val="150000"/>
              </a:lnSpc>
            </a:pPr>
            <a:r>
              <a:rPr lang="en-US" altLang="zh-CN" sz="2600" dirty="0">
                <a:latin typeface="方正兰亭黑简体" panose="02000000000000000000" pitchFamily="2" charset="-122"/>
                <a:ea typeface="方正兰亭黑简体" panose="02000000000000000000" pitchFamily="2" charset="-122"/>
              </a:rPr>
              <a:t>1</a:t>
            </a:r>
            <a:r>
              <a:rPr lang="zh-CN" altLang="en-US" sz="2600" dirty="0">
                <a:latin typeface="方正兰亭黑简体" panose="02000000000000000000" pitchFamily="2" charset="-122"/>
                <a:ea typeface="方正兰亭黑简体" panose="02000000000000000000" pitchFamily="2" charset="-122"/>
              </a:rPr>
              <a:t>、设置整机模式为自由模式</a:t>
            </a:r>
          </a:p>
          <a:p>
            <a:pPr algn="l" fontAlgn="auto">
              <a:lnSpc>
                <a:spcPct val="150000"/>
              </a:lnSpc>
            </a:pPr>
            <a:r>
              <a:rPr lang="en-US" altLang="zh-CN" sz="2600" dirty="0">
                <a:latin typeface="方正兰亭黑简体" panose="02000000000000000000" pitchFamily="2" charset="-122"/>
                <a:ea typeface="方正兰亭黑简体" panose="02000000000000000000" pitchFamily="2" charset="-122"/>
              </a:rPr>
              <a:t>2</a:t>
            </a:r>
            <a:r>
              <a:rPr lang="zh-CN" altLang="en-US" sz="2600" dirty="0">
                <a:latin typeface="方正兰亭黑简体" panose="02000000000000000000" pitchFamily="2" charset="-122"/>
                <a:ea typeface="方正兰亭黑简体" panose="02000000000000000000" pitchFamily="2" charset="-122"/>
              </a:rPr>
              <a:t>、设置云台旋转速率</a:t>
            </a:r>
          </a:p>
          <a:p>
            <a:pPr algn="l" fontAlgn="auto">
              <a:lnSpc>
                <a:spcPct val="150000"/>
              </a:lnSpc>
            </a:pPr>
            <a:r>
              <a:rPr lang="en-US" altLang="zh-CN" sz="2600" dirty="0">
                <a:latin typeface="方正兰亭黑简体" panose="02000000000000000000" pitchFamily="2" charset="-122"/>
                <a:ea typeface="方正兰亭黑简体" panose="02000000000000000000" pitchFamily="2" charset="-122"/>
              </a:rPr>
              <a:t>3</a:t>
            </a:r>
            <a:r>
              <a:rPr lang="zh-CN" altLang="en-US" sz="2600" dirty="0">
                <a:latin typeface="方正兰亭黑简体" panose="02000000000000000000" pitchFamily="2" charset="-122"/>
                <a:ea typeface="方正兰亭黑简体" panose="02000000000000000000" pitchFamily="2" charset="-122"/>
              </a:rPr>
              <a:t>、控制云台向右旋转</a:t>
            </a:r>
            <a:r>
              <a:rPr lang="en-US" altLang="zh-CN" sz="2600" dirty="0">
                <a:latin typeface="方正兰亭黑简体" panose="02000000000000000000" pitchFamily="2" charset="-122"/>
                <a:ea typeface="方正兰亭黑简体" panose="02000000000000000000" pitchFamily="2" charset="-122"/>
              </a:rPr>
              <a:t>50</a:t>
            </a:r>
            <a:r>
              <a:rPr lang="zh-CN" altLang="en-US" sz="2600" dirty="0">
                <a:latin typeface="方正兰亭黑简体" panose="02000000000000000000" pitchFamily="2" charset="-122"/>
                <a:ea typeface="方正兰亭黑简体" panose="02000000000000000000" pitchFamily="2" charset="-122"/>
              </a:rPr>
              <a:t>度</a:t>
            </a:r>
          </a:p>
          <a:p>
            <a:pPr algn="l" fontAlgn="auto">
              <a:lnSpc>
                <a:spcPct val="150000"/>
              </a:lnSpc>
            </a:pPr>
            <a:r>
              <a:rPr lang="en-US" altLang="zh-CN" sz="2600" dirty="0">
                <a:latin typeface="方正兰亭黑简体" panose="02000000000000000000" pitchFamily="2" charset="-122"/>
                <a:ea typeface="方正兰亭黑简体" panose="02000000000000000000" pitchFamily="2" charset="-122"/>
              </a:rPr>
              <a:t>4</a:t>
            </a:r>
            <a:r>
              <a:rPr lang="zh-CN" altLang="en-US" sz="2600" dirty="0">
                <a:latin typeface="方正兰亭黑简体" panose="02000000000000000000" pitchFamily="2" charset="-122"/>
                <a:ea typeface="方正兰亭黑简体" panose="02000000000000000000" pitchFamily="2" charset="-122"/>
              </a:rPr>
              <a:t>、录制</a:t>
            </a:r>
            <a:r>
              <a:rPr lang="en-US" altLang="zh-CN" sz="2600" dirty="0">
                <a:latin typeface="方正兰亭黑简体" panose="02000000000000000000" pitchFamily="2" charset="-122"/>
                <a:ea typeface="方正兰亭黑简体" panose="02000000000000000000" pitchFamily="2" charset="-122"/>
              </a:rPr>
              <a:t>2</a:t>
            </a:r>
            <a:r>
              <a:rPr lang="zh-CN" altLang="en-US" sz="2600" dirty="0">
                <a:latin typeface="方正兰亭黑简体" panose="02000000000000000000" pitchFamily="2" charset="-122"/>
                <a:ea typeface="方正兰亭黑简体" panose="02000000000000000000" pitchFamily="2" charset="-122"/>
              </a:rPr>
              <a:t>秒视频</a:t>
            </a:r>
          </a:p>
          <a:p>
            <a:pPr algn="l" fontAlgn="auto">
              <a:lnSpc>
                <a:spcPct val="150000"/>
              </a:lnSpc>
            </a:pPr>
            <a:r>
              <a:rPr lang="en-US" altLang="zh-CN" sz="2600" dirty="0">
                <a:latin typeface="方正兰亭黑简体" panose="02000000000000000000" pitchFamily="2" charset="-122"/>
                <a:ea typeface="方正兰亭黑简体" panose="02000000000000000000" pitchFamily="2" charset="-122"/>
              </a:rPr>
              <a:t>5</a:t>
            </a:r>
            <a:r>
              <a:rPr lang="zh-CN" altLang="en-US" sz="2600" dirty="0">
                <a:latin typeface="方正兰亭黑简体" panose="02000000000000000000" pitchFamily="2" charset="-122"/>
                <a:ea typeface="方正兰亭黑简体" panose="02000000000000000000" pitchFamily="2" charset="-122"/>
              </a:rPr>
              <a:t>、重复</a:t>
            </a:r>
            <a:r>
              <a:rPr lang="en-US" altLang="zh-CN" sz="2600" dirty="0">
                <a:latin typeface="方正兰亭黑简体" panose="02000000000000000000" pitchFamily="2" charset="-122"/>
                <a:ea typeface="方正兰亭黑简体" panose="02000000000000000000" pitchFamily="2" charset="-122"/>
              </a:rPr>
              <a:t>5</a:t>
            </a:r>
            <a:r>
              <a:rPr lang="zh-CN" altLang="en-US" sz="2600" dirty="0">
                <a:latin typeface="方正兰亭黑简体" panose="02000000000000000000" pitchFamily="2" charset="-122"/>
                <a:ea typeface="方正兰亭黑简体" panose="02000000000000000000" pitchFamily="2" charset="-122"/>
              </a:rPr>
              <a:t>次</a:t>
            </a:r>
          </a:p>
        </p:txBody>
      </p:sp>
      <p:sp>
        <p:nvSpPr>
          <p:cNvPr id="15" name="文本框 14"/>
          <p:cNvSpPr txBox="1"/>
          <p:nvPr/>
        </p:nvSpPr>
        <p:spPr>
          <a:xfrm>
            <a:off x="1504387" y="2136899"/>
            <a:ext cx="248188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p>
        </p:txBody>
      </p:sp>
      <p:pic>
        <p:nvPicPr>
          <p:cNvPr id="19" name="图片 18"/>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2340610" y="1788795"/>
            <a:ext cx="3917950" cy="456755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strVal val="#ppt_h"/>
                                          </p:val>
                                        </p:tav>
                                        <p:tav tm="100000">
                                          <p:val>
                                            <p:strVal val="#ppt_h"/>
                                          </p:val>
                                        </p:tav>
                                      </p:tavLst>
                                    </p:anim>
                                  </p:childTnLst>
                                </p:cTn>
                              </p:par>
                              <p:par>
                                <p:cTn id="15" presetID="17"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4" grpId="1"/>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24</a:t>
            </a:fld>
            <a:endParaRPr lang="zh-CN" altLang="en-US"/>
          </a:p>
        </p:txBody>
      </p:sp>
      <p:pic>
        <p:nvPicPr>
          <p:cNvPr id="14" name="图片 13"/>
          <p:cNvPicPr>
            <a:picLocks noChangeAspect="1"/>
          </p:cNvPicPr>
          <p:nvPr/>
        </p:nvPicPr>
        <p:blipFill>
          <a:blip r:embed="rId7"/>
          <a:stretch>
            <a:fillRect/>
          </a:stretch>
        </p:blipFill>
        <p:spPr>
          <a:xfrm>
            <a:off x="4305300" y="1817370"/>
            <a:ext cx="7177405" cy="4038600"/>
          </a:xfrm>
          <a:prstGeom prst="rect">
            <a:avLst/>
          </a:prstGeom>
        </p:spPr>
      </p:pic>
      <p:sp>
        <p:nvSpPr>
          <p:cNvPr id="15" name="文本框 14"/>
          <p:cNvSpPr txBox="1"/>
          <p:nvPr/>
        </p:nvSpPr>
        <p:spPr>
          <a:xfrm>
            <a:off x="943451" y="2498407"/>
            <a:ext cx="2989580" cy="2491740"/>
          </a:xfrm>
          <a:prstGeom prst="rect">
            <a:avLst/>
          </a:prstGeom>
          <a:noFill/>
        </p:spPr>
        <p:txBody>
          <a:bodyPr wrap="square" rtlCol="0">
            <a:spAutoFit/>
            <a:scene3d>
              <a:camera prst="orthographicFront"/>
              <a:lightRig rig="threePt" dir="t"/>
            </a:scene3d>
          </a:bodyPr>
          <a:lstStyle/>
          <a:p>
            <a:pPr fontAlgn="auto">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rPr>
              <a:t>①点击连接</a:t>
            </a:r>
          </a:p>
          <a:p>
            <a:pPr fontAlgn="auto">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rPr>
              <a:t>②</a:t>
            </a:r>
            <a:r>
              <a:rPr lang="zh-CN" altLang="en-US" sz="2600" dirty="0">
                <a:latin typeface="方正兰亭黑简体" panose="02000000000000000000" pitchFamily="2" charset="-122"/>
                <a:ea typeface="方正兰亭黑简体" panose="02000000000000000000" pitchFamily="2" charset="-122"/>
                <a:sym typeface="+mn-ea"/>
              </a:rPr>
              <a:t>选择直连模式</a:t>
            </a:r>
          </a:p>
          <a:p>
            <a:pPr fontAlgn="auto">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rPr>
              <a:t>③按照图示操作</a:t>
            </a:r>
          </a:p>
          <a:p>
            <a:pPr fontAlgn="auto">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rPr>
              <a:t>连接EP </a:t>
            </a:r>
            <a:r>
              <a:rPr lang="en-US" altLang="zh-CN" sz="2600" dirty="0">
                <a:solidFill>
                  <a:schemeClr val="tx1"/>
                </a:solidFill>
                <a:latin typeface="方正兰亭黑简体" panose="02000000000000000000" pitchFamily="2" charset="-122"/>
                <a:ea typeface="方正兰亭黑简体" panose="02000000000000000000" pitchFamily="2" charset="-122"/>
              </a:rPr>
              <a:t>R</a:t>
            </a:r>
            <a:r>
              <a:rPr lang="zh-CN" altLang="en-US" sz="2600" dirty="0">
                <a:solidFill>
                  <a:schemeClr val="tx1"/>
                </a:solidFill>
                <a:latin typeface="方正兰亭黑简体" panose="02000000000000000000" pitchFamily="2" charset="-122"/>
                <a:ea typeface="方正兰亭黑简体" panose="02000000000000000000" pitchFamily="2" charset="-122"/>
              </a:rPr>
              <a:t>obot</a:t>
            </a:r>
          </a:p>
        </p:txBody>
      </p:sp>
      <p:pic>
        <p:nvPicPr>
          <p:cNvPr id="16" name="图片 15"/>
          <p:cNvPicPr>
            <a:picLocks noChangeAspect="1"/>
          </p:cNvPicPr>
          <p:nvPr/>
        </p:nvPicPr>
        <p:blipFill>
          <a:blip r:embed="rId8"/>
          <a:stretch>
            <a:fillRect/>
          </a:stretch>
        </p:blipFill>
        <p:spPr>
          <a:xfrm>
            <a:off x="4298950" y="1817370"/>
            <a:ext cx="7183755" cy="403923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440" y="380365"/>
            <a:ext cx="408432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25</a:t>
            </a:fld>
            <a:endParaRPr lang="zh-CN" altLang="en-US"/>
          </a:p>
        </p:txBody>
      </p:sp>
      <p:grpSp>
        <p:nvGrpSpPr>
          <p:cNvPr id="3" name="组合 2"/>
          <p:cNvGrpSpPr/>
          <p:nvPr/>
        </p:nvGrpSpPr>
        <p:grpSpPr>
          <a:xfrm>
            <a:off x="6096000" y="1437640"/>
            <a:ext cx="5731510" cy="5176520"/>
            <a:chOff x="5799258" y="1437462"/>
            <a:chExt cx="5516051" cy="4827023"/>
          </a:xfrm>
        </p:grpSpPr>
        <p:pic>
          <p:nvPicPr>
            <p:cNvPr id="14" name="图片 13"/>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7464547" y="1450767"/>
              <a:ext cx="3850762" cy="4813718"/>
            </a:xfrm>
            <a:prstGeom prst="rect">
              <a:avLst/>
            </a:prstGeom>
          </p:spPr>
        </p:pic>
        <p:sp>
          <p:nvSpPr>
            <p:cNvPr id="15" name="文本框 14"/>
            <p:cNvSpPr txBox="1"/>
            <p:nvPr/>
          </p:nvSpPr>
          <p:spPr>
            <a:xfrm>
              <a:off x="5799258" y="1437462"/>
              <a:ext cx="1665289" cy="458307"/>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p>
          </p:txBody>
        </p:sp>
      </p:grpSp>
      <p:grpSp>
        <p:nvGrpSpPr>
          <p:cNvPr id="2" name="组合 1"/>
          <p:cNvGrpSpPr/>
          <p:nvPr/>
        </p:nvGrpSpPr>
        <p:grpSpPr>
          <a:xfrm>
            <a:off x="1832610" y="1160780"/>
            <a:ext cx="4650105" cy="5454015"/>
            <a:chOff x="1750828" y="1160463"/>
            <a:chExt cx="4366678" cy="5090230"/>
          </a:xfrm>
        </p:grpSpPr>
        <p:pic>
          <p:nvPicPr>
            <p:cNvPr id="16" name="图片 15"/>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750828" y="1160463"/>
              <a:ext cx="4366678" cy="5090230"/>
            </a:xfrm>
            <a:prstGeom prst="rect">
              <a:avLst/>
            </a:prstGeom>
          </p:spPr>
        </p:pic>
        <p:sp>
          <p:nvSpPr>
            <p:cNvPr id="18" name="文本框 17"/>
            <p:cNvSpPr txBox="1"/>
            <p:nvPr/>
          </p:nvSpPr>
          <p:spPr>
            <a:xfrm>
              <a:off x="2029774" y="1437462"/>
              <a:ext cx="1195169" cy="458707"/>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r>
                <a:rPr lang="en-US" altLang="zh-CN" sz="2600" dirty="0">
                  <a:latin typeface="方正兰亭黑简体" panose="02000000000000000000" pitchFamily="2" charset="-122"/>
                  <a:ea typeface="方正兰亭黑简体" panose="02000000000000000000" pitchFamily="2" charset="-122"/>
                </a:rPr>
                <a:t>:</a:t>
              </a:r>
              <a:endParaRPr lang="zh-CN" altLang="en-US" sz="2600" dirty="0">
                <a:latin typeface="方正兰亭黑简体" panose="02000000000000000000" pitchFamily="2" charset="-122"/>
                <a:ea typeface="方正兰亭黑简体" panose="02000000000000000000" pitchFamily="2" charset="-122"/>
              </a:endParaRPr>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440" y="380365"/>
            <a:ext cx="443611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26</a:t>
            </a:fld>
            <a:endParaRPr lang="zh-CN" altLang="en-US"/>
          </a:p>
        </p:txBody>
      </p:sp>
      <p:sp>
        <p:nvSpPr>
          <p:cNvPr id="18" name="文本框 17"/>
          <p:cNvSpPr txBox="1"/>
          <p:nvPr/>
        </p:nvSpPr>
        <p:spPr>
          <a:xfrm>
            <a:off x="1685925" y="1678305"/>
            <a:ext cx="8615680" cy="691515"/>
          </a:xfrm>
          <a:prstGeom prst="rect">
            <a:avLst/>
          </a:prstGeom>
          <a:noFill/>
        </p:spPr>
        <p:txBody>
          <a:bodyPr wrap="square" rtlCol="0">
            <a:spAutoFit/>
          </a:bodyPr>
          <a:lstStyle/>
          <a:p>
            <a:pPr algn="l" fontAlgn="auto">
              <a:lnSpc>
                <a:spcPct val="150000"/>
              </a:lnSpc>
            </a:pPr>
            <a:r>
              <a:rPr lang="zh-CN" sz="2600" dirty="0">
                <a:latin typeface="方正兰亭黑简体" panose="02000000000000000000" pitchFamily="2" charset="-122"/>
                <a:ea typeface="方正兰亭黑简体" panose="02000000000000000000" pitchFamily="2" charset="-122"/>
              </a:rPr>
              <a:t>在媒体库中找到视频，检查任务效果</a:t>
            </a:r>
          </a:p>
        </p:txBody>
      </p:sp>
      <p:pic>
        <p:nvPicPr>
          <p:cNvPr id="19" name="图片 18"/>
          <p:cNvPicPr>
            <a:picLocks noChangeAspect="1"/>
          </p:cNvPicPr>
          <p:nvPr/>
        </p:nvPicPr>
        <p:blipFill>
          <a:blip r:embed="rId7"/>
          <a:stretch>
            <a:fillRect/>
          </a:stretch>
        </p:blipFill>
        <p:spPr>
          <a:xfrm>
            <a:off x="5157629" y="2574930"/>
            <a:ext cx="5756910" cy="323723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27</a:t>
            </a:fld>
            <a:endParaRPr lang="zh-CN" altLang="en-US"/>
          </a:p>
        </p:txBody>
      </p:sp>
      <p:sp>
        <p:nvSpPr>
          <p:cNvPr id="26" name="文本框 25"/>
          <p:cNvSpPr txBox="1"/>
          <p:nvPr/>
        </p:nvSpPr>
        <p:spPr>
          <a:xfrm>
            <a:off x="5130228" y="1577022"/>
            <a:ext cx="6894131" cy="3980770"/>
          </a:xfrm>
          <a:prstGeom prst="rect">
            <a:avLst/>
          </a:prstGeom>
          <a:noFill/>
        </p:spPr>
        <p:txBody>
          <a:bodyPr wrap="square" rtlCol="0">
            <a:spAutoFit/>
          </a:bodyPr>
          <a:lstStyle/>
          <a:p>
            <a:pPr algn="l" fontAlgn="auto">
              <a:lnSpc>
                <a:spcPct val="200000"/>
              </a:lnSpc>
            </a:pPr>
            <a:r>
              <a:rPr lang="zh-CN" sz="2600" dirty="0">
                <a:latin typeface="方正兰亭黑简体" panose="02000000000000000000" pitchFamily="2" charset="-122"/>
                <a:ea typeface="方正兰亭黑简体" panose="02000000000000000000" pitchFamily="2" charset="-122"/>
              </a:rPr>
              <a:t>拓展任务：</a:t>
            </a:r>
          </a:p>
          <a:p>
            <a:pPr algn="l" fontAlgn="auto">
              <a:lnSpc>
                <a:spcPct val="200000"/>
              </a:lnSpc>
            </a:pPr>
            <a:r>
              <a:rPr lang="en-US" altLang="zh-CN" sz="2600" dirty="0">
                <a:latin typeface="方正兰亭黑简体" panose="02000000000000000000" pitchFamily="2" charset="-122"/>
                <a:ea typeface="方正兰亭黑简体" panose="02000000000000000000" pitchFamily="2" charset="-122"/>
              </a:rPr>
              <a:t>1</a:t>
            </a:r>
            <a:r>
              <a:rPr lang="zh-CN" altLang="en-US" sz="2600" dirty="0">
                <a:latin typeface="方正兰亭黑简体" panose="02000000000000000000" pitchFamily="2" charset="-122"/>
                <a:ea typeface="方正兰亭黑简体" panose="02000000000000000000" pitchFamily="2" charset="-122"/>
              </a:rPr>
              <a:t>、</a:t>
            </a:r>
            <a:r>
              <a:rPr lang="zh-CN" sz="2600" dirty="0">
                <a:latin typeface="方正兰亭黑简体" panose="02000000000000000000" pitchFamily="2" charset="-122"/>
                <a:ea typeface="方正兰亭黑简体" panose="02000000000000000000" pitchFamily="2" charset="-122"/>
              </a:rPr>
              <a:t>探究云台旋转角度的范围</a:t>
            </a:r>
          </a:p>
          <a:p>
            <a:pPr algn="l" fontAlgn="auto">
              <a:lnSpc>
                <a:spcPct val="200000"/>
              </a:lnSpc>
            </a:pPr>
            <a:r>
              <a:rPr lang="en-US" altLang="zh-CN" sz="2600" dirty="0">
                <a:latin typeface="方正兰亭黑简体" panose="02000000000000000000" pitchFamily="2" charset="-122"/>
                <a:ea typeface="方正兰亭黑简体" panose="02000000000000000000" pitchFamily="2" charset="-122"/>
              </a:rPr>
              <a:t>2</a:t>
            </a:r>
            <a:r>
              <a:rPr lang="zh-CN" altLang="en-US" sz="2600" dirty="0">
                <a:latin typeface="方正兰亭黑简体" panose="02000000000000000000" pitchFamily="2" charset="-122"/>
                <a:ea typeface="方正兰亭黑简体" panose="02000000000000000000" pitchFamily="2" charset="-122"/>
              </a:rPr>
              <a:t>、控制云台向不同方向旋转</a:t>
            </a:r>
            <a:endParaRPr lang="en-US" altLang="zh-CN" sz="2600" dirty="0">
              <a:latin typeface="方正兰亭黑简体" panose="02000000000000000000" pitchFamily="2" charset="-122"/>
              <a:ea typeface="方正兰亭黑简体" panose="02000000000000000000" pitchFamily="2" charset="-122"/>
            </a:endParaRPr>
          </a:p>
          <a:p>
            <a:pPr algn="l" fontAlgn="auto">
              <a:lnSpc>
                <a:spcPct val="200000"/>
              </a:lnSpc>
            </a:pPr>
            <a:r>
              <a:rPr lang="en-US" altLang="zh-CN" sz="2600" dirty="0">
                <a:latin typeface="方正兰亭黑简体" panose="02000000000000000000" pitchFamily="2" charset="-122"/>
                <a:ea typeface="方正兰亭黑简体" panose="02000000000000000000" pitchFamily="2" charset="-122"/>
              </a:rPr>
              <a:t>3</a:t>
            </a:r>
            <a:r>
              <a:rPr lang="zh-CN" altLang="en-US" sz="2600" dirty="0">
                <a:latin typeface="方正兰亭黑简体" panose="02000000000000000000" pitchFamily="2" charset="-122"/>
                <a:ea typeface="方正兰亭黑简体" panose="02000000000000000000" pitchFamily="2" charset="-122"/>
              </a:rPr>
              <a:t>、将</a:t>
            </a:r>
            <a:r>
              <a:rPr lang="en-US" altLang="zh-CN" sz="2600" dirty="0">
                <a:latin typeface="方正兰亭黑简体" panose="02000000000000000000" pitchFamily="2" charset="-122"/>
                <a:ea typeface="方正兰亭黑简体" panose="02000000000000000000" pitchFamily="2" charset="-122"/>
              </a:rPr>
              <a:t>EP Robot</a:t>
            </a:r>
            <a:r>
              <a:rPr lang="zh-CN" altLang="en-US" sz="2600" dirty="0">
                <a:latin typeface="方正兰亭黑简体" panose="02000000000000000000" pitchFamily="2" charset="-122"/>
                <a:ea typeface="方正兰亭黑简体" panose="02000000000000000000" pitchFamily="2" charset="-122"/>
              </a:rPr>
              <a:t>开出教室，根据录制的视频猜测</a:t>
            </a:r>
            <a:r>
              <a:rPr lang="en-US" altLang="zh-CN" sz="2600" dirty="0">
                <a:latin typeface="方正兰亭黑简体" panose="02000000000000000000" pitchFamily="2" charset="-122"/>
                <a:ea typeface="方正兰亭黑简体" panose="02000000000000000000" pitchFamily="2" charset="-122"/>
              </a:rPr>
              <a:t>EP Robot</a:t>
            </a:r>
            <a:r>
              <a:rPr lang="zh-CN" altLang="en-US" sz="2600" dirty="0">
                <a:latin typeface="方正兰亭黑简体" panose="02000000000000000000" pitchFamily="2" charset="-122"/>
                <a:ea typeface="方正兰亭黑简体" panose="02000000000000000000" pitchFamily="2" charset="-122"/>
              </a:rPr>
              <a:t>的路线走向</a:t>
            </a:r>
            <a:endParaRPr lang="en-US" altLang="zh-CN" sz="2600" dirty="0">
              <a:latin typeface="方正兰亭黑简体" panose="02000000000000000000" pitchFamily="2" charset="-122"/>
              <a:ea typeface="方正兰亭黑简体" panose="02000000000000000000" pitchFamily="2" charset="-122"/>
            </a:endParaRPr>
          </a:p>
        </p:txBody>
      </p:sp>
      <p:pic>
        <p:nvPicPr>
          <p:cNvPr id="6" name="图片 5">
            <a:extLst>
              <a:ext uri="{FF2B5EF4-FFF2-40B4-BE49-F238E27FC236}">
                <a16:creationId xmlns:a16="http://schemas.microsoft.com/office/drawing/2014/main" id="{F197CB69-2205-4E17-84AC-C3955D1BFE9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914" t="5062" r="25120" b="709"/>
          <a:stretch/>
        </p:blipFill>
        <p:spPr>
          <a:xfrm>
            <a:off x="567539" y="1699187"/>
            <a:ext cx="4271224" cy="453009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2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28</a:t>
            </a:fld>
            <a:endParaRPr lang="zh-CN" altLang="en-US"/>
          </a:p>
        </p:txBody>
      </p:sp>
      <p:sp>
        <p:nvSpPr>
          <p:cNvPr id="28" name="文本框 27"/>
          <p:cNvSpPr txBox="1"/>
          <p:nvPr/>
        </p:nvSpPr>
        <p:spPr>
          <a:xfrm>
            <a:off x="3903410" y="1212171"/>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p>
        </p:txBody>
      </p:sp>
      <p:pic>
        <p:nvPicPr>
          <p:cNvPr id="29" name="图片 28"/>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6275705" y="661035"/>
            <a:ext cx="3783965" cy="5888355"/>
          </a:xfrm>
          <a:prstGeom prst="rect">
            <a:avLst/>
          </a:prstGeom>
        </p:spPr>
      </p:pic>
      <p:pic>
        <p:nvPicPr>
          <p:cNvPr id="3" name="图片 2">
            <a:extLst>
              <a:ext uri="{FF2B5EF4-FFF2-40B4-BE49-F238E27FC236}">
                <a16:creationId xmlns:a16="http://schemas.microsoft.com/office/drawing/2014/main" id="{23B7A689-917D-4C82-AA13-529239261BD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914" t="5062" r="25120" b="709"/>
          <a:stretch/>
        </p:blipFill>
        <p:spPr>
          <a:xfrm>
            <a:off x="567539" y="1699187"/>
            <a:ext cx="4271224" cy="453009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2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JI一阶第1课-工程日志音频">
            <a:hlinkClick r:id="" action="ppaction://media"/>
          </p:cNvPr>
          <p:cNvPicPr/>
          <p:nvPr>
            <a:audioFile r:link="rId1"/>
            <p:extLst>
              <p:ext uri="{DAA4B4D4-6D71-4841-9C94-3DE7FCFB9230}">
                <p14:media xmlns:p14="http://schemas.microsoft.com/office/powerpoint/2010/main" r:embed="rId2">
                  <p14:trim st="338"/>
                </p14:media>
              </p:ext>
            </p:extLst>
          </p:nvPr>
        </p:nvPicPr>
        <p:blipFill>
          <a:blip r:embed="rId6"/>
          <a:stretch>
            <a:fillRect/>
          </a:stretch>
        </p:blipFill>
        <p:spPr>
          <a:xfrm>
            <a:off x="5848350" y="3181350"/>
            <a:ext cx="495300" cy="495300"/>
          </a:xfrm>
          <a:prstGeom prst="rect">
            <a:avLst/>
          </a:prstGeom>
        </p:spPr>
      </p:pic>
      <p:sp>
        <p:nvSpPr>
          <p:cNvPr id="11" name="矩形 10"/>
          <p:cNvSpPr/>
          <p:nvPr/>
        </p:nvSpPr>
        <p:spPr>
          <a:xfrm>
            <a:off x="-375602" y="1331283"/>
            <a:ext cx="4806315" cy="572452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flipH="1">
            <a:off x="8322945" y="2822575"/>
            <a:ext cx="4723765" cy="4333875"/>
          </a:xfrm>
          <a:prstGeom prst="rect">
            <a:avLst/>
          </a:prstGeom>
          <a:blipFill dpi="0" rotWithShape="1">
            <a:blip r:embed="rId8">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7"/>
          <p:cNvGraphicFramePr>
            <a:graphicFrameLocks noGrp="1"/>
          </p:cNvGraphicFramePr>
          <p:nvPr>
            <p:custDataLst>
              <p:tags r:id="rId3"/>
            </p:custDataLst>
          </p:nvPr>
        </p:nvGraphicFramePr>
        <p:xfrm>
          <a:off x="1280795" y="1212215"/>
          <a:ext cx="10073005" cy="5034915"/>
        </p:xfrm>
        <a:graphic>
          <a:graphicData uri="http://schemas.openxmlformats.org/drawingml/2006/table">
            <a:tbl>
              <a:tblPr firstRow="1" bandRow="1">
                <a:tableStyleId>{69CF1AB2-1976-4502-BF36-3FF5EA218861}</a:tableStyleId>
              </a:tblPr>
              <a:tblGrid>
                <a:gridCol w="2698115">
                  <a:extLst>
                    <a:ext uri="{9D8B030D-6E8A-4147-A177-3AD203B41FA5}">
                      <a16:colId xmlns:a16="http://schemas.microsoft.com/office/drawing/2014/main" val="20000"/>
                    </a:ext>
                  </a:extLst>
                </a:gridCol>
                <a:gridCol w="7374890">
                  <a:extLst>
                    <a:ext uri="{9D8B030D-6E8A-4147-A177-3AD203B41FA5}">
                      <a16:colId xmlns:a16="http://schemas.microsoft.com/office/drawing/2014/main" val="20001"/>
                    </a:ext>
                  </a:extLst>
                </a:gridCol>
              </a:tblGrid>
              <a:tr h="1280160">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ClrTx/>
                        <a:buSzTx/>
                        <a:buFontTx/>
                        <a:buNone/>
                      </a:pPr>
                      <a:r>
                        <a:rPr lang="en-US" altLang="zh-CN"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控制云台每向右旋转50度录制2秒视频，</a:t>
                      </a:r>
                    </a:p>
                    <a:p>
                      <a:pPr algn="l" fontAlgn="auto">
                        <a:lnSpc>
                          <a:spcPct val="150000"/>
                        </a:lnSpc>
                        <a:buClrTx/>
                        <a:buSzTx/>
                        <a:buFontTx/>
                        <a:buNone/>
                      </a:pPr>
                      <a:r>
                        <a:rPr lang="en-US" altLang="zh-CN"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重复5次</a:t>
                      </a:r>
                    </a:p>
                  </a:txBody>
                  <a:tcPr>
                    <a:solidFill>
                      <a:srgbClr val="D9EAFF"/>
                    </a:solidFill>
                  </a:tcPr>
                </a:tc>
                <a:extLst>
                  <a:ext uri="{0D108BD9-81ED-4DB2-BD59-A6C34878D82A}">
                    <a16:rowId xmlns:a16="http://schemas.microsoft.com/office/drawing/2014/main" val="10000"/>
                  </a:ext>
                </a:extLst>
              </a:tr>
              <a:tr h="1194435">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如何控制云台旋转指定角度并调用摄像头数据呢？</a:t>
                      </a:r>
                    </a:p>
                  </a:txBody>
                  <a:tcPr anchor="ctr">
                    <a:solidFill>
                      <a:srgbClr val="C1DDFF"/>
                    </a:solidFill>
                  </a:tcPr>
                </a:tc>
                <a:extLst>
                  <a:ext uri="{0D108BD9-81ED-4DB2-BD59-A6C34878D82A}">
                    <a16:rowId xmlns:a16="http://schemas.microsoft.com/office/drawing/2014/main" val="10001"/>
                  </a:ext>
                </a:extLst>
              </a:tr>
              <a:tr h="1280160">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运用相机模块，通过编写程序让云台能够向右</a:t>
                      </a:r>
                    </a:p>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旋转</a:t>
                      </a:r>
                      <a:r>
                        <a:rPr lang="en-US" altLang="zh-CN" sz="2600" b="1" dirty="0">
                          <a:latin typeface="方正兰亭黑简体" panose="02000000000000000000" pitchFamily="2" charset="-122"/>
                          <a:ea typeface="方正兰亭黑简体" panose="02000000000000000000" pitchFamily="2" charset="-122"/>
                          <a:cs typeface="宋体" panose="02010600030101010101" pitchFamily="2" charset="-122"/>
                        </a:rPr>
                        <a:t>50</a:t>
                      </a: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度，并录制视频</a:t>
                      </a:r>
                    </a:p>
                  </a:txBody>
                  <a:tcPr>
                    <a:solidFill>
                      <a:srgbClr val="D9EAFF"/>
                    </a:solidFill>
                  </a:tcPr>
                </a:tc>
                <a:extLst>
                  <a:ext uri="{0D108BD9-81ED-4DB2-BD59-A6C34878D82A}">
                    <a16:rowId xmlns:a16="http://schemas.microsoft.com/office/drawing/2014/main" val="10002"/>
                  </a:ext>
                </a:extLst>
              </a:tr>
              <a:tr h="1280160">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硬件：云台、摄像头</a:t>
                      </a:r>
                    </a:p>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编程：云台模块、控制语句、视频录制</a:t>
                      </a:r>
                    </a:p>
                  </a:txBody>
                  <a:tcPr>
                    <a:solidFill>
                      <a:srgbClr val="C1DDFF"/>
                    </a:solidFill>
                  </a:tcPr>
                </a:tc>
                <a:extLst>
                  <a:ext uri="{0D108BD9-81ED-4DB2-BD59-A6C34878D82A}">
                    <a16:rowId xmlns:a16="http://schemas.microsoft.com/office/drawing/2014/main" val="10003"/>
                  </a:ext>
                </a:extLst>
              </a:tr>
            </a:tbl>
          </a:graphicData>
        </a:graphic>
      </p:graphicFrame>
      <p:sp>
        <p:nvSpPr>
          <p:cNvPr id="10" name="矩形 9"/>
          <p:cNvSpPr/>
          <p:nvPr/>
        </p:nvSpPr>
        <p:spPr>
          <a:xfrm>
            <a:off x="9649460" y="-541020"/>
            <a:ext cx="3105785" cy="3541395"/>
          </a:xfrm>
          <a:prstGeom prst="rect">
            <a:avLst/>
          </a:prstGeom>
          <a:blipFill dpi="0" rotWithShape="1">
            <a:blip r:embed="rId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10"/>
          <a:stretch>
            <a:fillRect/>
          </a:stretch>
        </p:blipFill>
        <p:spPr>
          <a:xfrm>
            <a:off x="274320" y="260350"/>
            <a:ext cx="1219200" cy="951865"/>
          </a:xfrm>
          <a:prstGeom prst="rect">
            <a:avLst/>
          </a:prstGeom>
        </p:spPr>
      </p:pic>
      <p:sp>
        <p:nvSpPr>
          <p:cNvPr id="14" name="TextBox 29"/>
          <p:cNvSpPr txBox="1"/>
          <p:nvPr/>
        </p:nvSpPr>
        <p:spPr>
          <a:xfrm>
            <a:off x="1743365" y="379348"/>
            <a:ext cx="5861213"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a:ea typeface="汉仪雅酷黑 65W" panose="020B0604020202020204" pitchFamily="34" charset="-122"/>
              </a:rPr>
              <a:t>Day1</a:t>
            </a:r>
            <a:r>
              <a:rPr lang="en-US" altLang="zh-CN" sz="3000" b="1" dirty="0">
                <a:solidFill>
                  <a:srgbClr val="FF0000"/>
                </a:solidFill>
                <a:latin typeface="汉仪雅酷黑 65W" panose="020B0604020202020204" pitchFamily="34" charset="-122"/>
                <a:ea typeface="汉仪雅酷黑 65W" panose="020B0604020202020204" pitchFamily="34" charset="-122"/>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29</a:t>
            </a:fld>
            <a:endParaRPr lang="zh-CN" altLang="en-US"/>
          </a:p>
        </p:txBody>
      </p:sp>
      <p:pic>
        <p:nvPicPr>
          <p:cNvPr id="12" name="图片 11"/>
          <p:cNvPicPr>
            <a:picLocks noChangeAspect="1"/>
          </p:cNvPicPr>
          <p:nvPr/>
        </p:nvPicPr>
        <p:blipFill>
          <a:blip r:embed="rId11">
            <a:clrChange>
              <a:clrFrom>
                <a:srgbClr val="FFFFFF">
                  <a:alpha val="100000"/>
                </a:srgbClr>
              </a:clrFrom>
              <a:clrTo>
                <a:srgbClr val="FFFFFF">
                  <a:alpha val="100000"/>
                  <a:alpha val="0"/>
                </a:srgbClr>
              </a:clrTo>
            </a:clrChange>
          </a:blip>
          <a:srcRect l="31581" t="13370" r="29924" b="5906"/>
          <a:stretch>
            <a:fillRect/>
          </a:stretch>
        </p:blipFill>
        <p:spPr>
          <a:xfrm>
            <a:off x="151765" y="3686810"/>
            <a:ext cx="2572385" cy="303466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341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0000 0.000000 L 0.018125 -0.009444 L 0.027708 -0.015093 L 0.037292 -0.018889 L 0.047917 -0.026481 L 0.061771 -0.034074 L 0.074583 -0.045463 L 0.085208 -0.054907 L 0.096927 -0.068148 L 0.109740 -0.081389 L 0.123594 -0.092778 L 0.135312 -0.109815 L 0.145938 -0.121204 L 0.156615 -0.136389 L 0.166198 -0.151481 L 0.175781 -0.166667 L 0.185365 -0.181759 L 0.193906 -0.195093 L 0.205625 -0.210185 L 0.217344 -0.225370 L 0.232240 -0.246204 L 0.247135 -0.265093 L 0.260990 -0.284074 L 0.272708 -0.301111 L 0.284427 -0.318148 L 0.295104 -0.333333 L 0.305729 -0.348426 L 0.317448 -0.365556 L 0.327031 -0.378796 L 0.336667 -0.393889 L 0.346250 -0.405278 L 0.356875 -0.420463 L 0.366458 -0.435556 L 0.378177 -0.448889 L 0.385625 -0.460185 L 0.394167 -0.473426 L 0.402708 -0.484815 L 0.410156 -0.494259 L 0.418698 -0.503796 L 0.426146 -0.513241 L 0.434635 -0.522685 L 0.442135 -0.532222 L 0.451719 -0.545463 L 0.462344 -0.556759 L 0.469792 -0.566296 L 0.479375 -0.579537 L 0.487917 -0.588982 L 0.495365 -0.598426 L 0.501771 -0.607963 L 0.508177 -0.613611 L 0.513490 -0.621204 L 0.522031 -0.632593 L 0.527344 -0.638241 L 0.534792 -0.643889 L 0.540104 -0.649630 L 0.548646 -0.659074 L 0.559323 -0.662870 L 0.564635 -0.668519 L 0.572083 -0.672315 L 0.580625 -0.678056 L 0.586979 -0.681759 L 0.595521 -0.683704 L 0.600833 -0.687500 L 0.608281 -0.689352 L 0.615781 -0.691296 L 0.623229 -0.695093 L 0.629635 -0.696944 L 0.637083 -0.700741 L 0.644531 -0.702593 L 0.650937 -0.702593 L 0.657292 -0.704537 L 0.664792 -0.704537 L 0.670104 -0.704537 L 0.677552 -0.706389 L 0.686094 -0.708333 L 0.693542 -0.708333 L 0.700990 -0.708333 L 0.709531 -0.708333 L 0.719115 -0.708333 L 0.727604 -0.708333 L 0.737188 -0.708333 L 0.745729 -0.708333 L 0.756406 -0.708333 L 0.764896 -0.708333 L 0.772344 -0.708333 L 0.779844 -0.708333 L 0.787292 -0.708333 L 0.795781 -0.708333 L 0.803281 -0.708333 L 0.808594 -0.708333 L 0.813906 -0.708333 L 0.819219 -0.708333 L 0.825625 -0.708333 L 0.832031 -0.704537 L 0.839479 -0.700741 L 0.844792 -0.693148 L 0.854375 -0.687500 L 0.862917 -0.681759 L 0.869323 -0.676111 L 0.876771 -0.662870 L 0.886354 -0.645833 L 0.892760 -0.642037 L 0.900208 -0.632593 L 0.905521 -0.619259 L 0.907656 -0.609815 L 0.909792 -0.600370 L 0.910885 -0.585185 L 0.916198 -0.573889 L 0.916198 -0.562500 L 0.916198 -0.553056 L 0.916198 -0.543519 L 0.916198 -0.530278 L 0.916198 -0.515093 L 0.916198 -0.501852 L 0.916198 -0.482963 L 0.915104 -0.465926 L 0.910885 -0.446944 L 0.907656 -0.429907 L 0.904479 -0.416667 L 0.899167 -0.397685 L 0.894896 -0.384444 L 0.888490 -0.363611 L 0.881042 -0.344722 L 0.873594 -0.320093 L 0.868229 -0.303056 L 0.865052 -0.289722 L 0.861875 -0.272685 L 0.855469 -0.255648 L 0.852292 -0.238611 L 0.848021 -0.221574 L 0.843750 -0.204537 L 0.838437 -0.185556 L 0.832031 -0.164722 L 0.826719 -0.147685 L 0.819219 -0.126852 L 0.812865 -0.104167 L 0.805417 -0.087130 L 0.797917 -0.066296 L 0.791562 -0.045463 L 0.784063 -0.032222 L 0.775573 -0.013241 L 0.770260 0.000000 L 0.764896 0.017037 L 0.759583 0.032222 L 0.753177 0.047407 L 0.746823 0.058704 L 0.739323 0.075741 L 0.734010 0.089074 L 0.727604 0.104167 L 0.720156 0.119352 L 0.711667 0.132593 L 0.705260 0.147778 L 0.695677 0.162870 L 0.687135 0.178056 L 0.678594 0.193241 L 0.670104 0.206481 L 0.660521 0.221574 L 0.653073 0.234907 L 0.644531 0.246204 L 0.635990 0.257593 L 0.629635 0.267037 L 0.623229 0.276574 L 0.613646 0.289815 L 0.605104 0.301111 L 0.597656 0.310648 L 0.591250 0.320093 L 0.584844 0.331481 L 0.578490 0.342778 L 0.572083 0.352315 L 0.563542 0.363611 L 0.553958 0.375000 L 0.545469 0.382593 L 0.536927 0.392037 L 0.529479 0.399630 L 0.523073 0.409074 L 0.513490 0.416667 L 0.504948 0.426111 L 0.494323 0.435648 L 0.482604 0.446944 L 0.475156 0.450741 L 0.469792 0.456481 L 0.463437 0.458333 L 0.457031 0.464074 L 0.445313 0.471574 L 0.434635 0.481111 L 0.429323 0.482963 L 0.422917 0.488611 L 0.413333 0.494352 L 0.406979 0.503796 L 0.399479 0.511389 L 0.393125 0.515185 L 0.384583 0.522778 L 0.373906 0.530278 L 0.367552 0.536018 L 0.361146 0.541667 L 0.355833 0.549259 L 0.348385 0.556852 L 0.343021 0.560648 L 0.335573 0.562500 L 0.328125 0.562500 L 0.321719 0.568241 " pathEditMode="relative" ptsTypes="">
                                      <p:cBhvr>
                                        <p:cTn id="15"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16" fill="hold" display="1">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bldLst>
      <p:bldP spid="14" grpId="0"/>
      <p:bldP spid="1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9BB5D0-35E4-459D-AEF3-FE4D7C45CC19}" type="slidenum">
              <a:rPr lang="zh-CN" altLang="en-US" smtClean="0"/>
              <a:t>3</a:t>
            </a:fld>
            <a:endParaRPr lang="zh-CN" altLang="en-US"/>
          </a:p>
        </p:txBody>
      </p:sp>
      <p:sp>
        <p:nvSpPr>
          <p:cNvPr id="3" name="矩形 2"/>
          <p:cNvSpPr/>
          <p:nvPr/>
        </p:nvSpPr>
        <p:spPr>
          <a:xfrm>
            <a:off x="9649460" y="-541020"/>
            <a:ext cx="3105785" cy="3541395"/>
          </a:xfrm>
          <a:prstGeom prst="rect">
            <a:avLst/>
          </a:prstGeom>
          <a:blipFill rotWithShape="1">
            <a:blip r:embed="rId3">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4">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菱形"/>
          <p:cNvPicPr>
            <a:picLocks noChangeAspect="1"/>
          </p:cNvPicPr>
          <p:nvPr/>
        </p:nvPicPr>
        <p:blipFill>
          <a:blip r:embed="rId5"/>
          <a:stretch>
            <a:fillRect/>
          </a:stretch>
        </p:blipFill>
        <p:spPr>
          <a:xfrm>
            <a:off x="388620" y="208915"/>
            <a:ext cx="1237615" cy="901700"/>
          </a:xfrm>
          <a:prstGeom prst="rect">
            <a:avLst/>
          </a:prstGeom>
        </p:spPr>
      </p:pic>
      <p:sp>
        <p:nvSpPr>
          <p:cNvPr id="6"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软件安装</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grpSp>
        <p:nvGrpSpPr>
          <p:cNvPr id="9" name="组合 8"/>
          <p:cNvGrpSpPr/>
          <p:nvPr/>
        </p:nvGrpSpPr>
        <p:grpSpPr>
          <a:xfrm>
            <a:off x="1905691" y="1319213"/>
            <a:ext cx="10514965" cy="583565"/>
            <a:chOff x="1975541" y="1376363"/>
            <a:chExt cx="10514965" cy="583565"/>
          </a:xfrm>
        </p:grpSpPr>
        <p:sp>
          <p:nvSpPr>
            <p:cNvPr id="10" name="文本框 9"/>
            <p:cNvSpPr txBox="1"/>
            <p:nvPr/>
          </p:nvSpPr>
          <p:spPr>
            <a:xfrm>
              <a:off x="2340666" y="1376363"/>
              <a:ext cx="10149840" cy="583565"/>
            </a:xfrm>
            <a:prstGeom prst="rect">
              <a:avLst/>
            </a:prstGeom>
            <a:noFill/>
          </p:spPr>
          <p:txBody>
            <a:bodyPr wrap="square" rtlCol="0">
              <a:spAutoFit/>
            </a:bodyPr>
            <a:lstStyle/>
            <a:p>
              <a:r>
                <a:rPr lang="en-US" altLang="zh-CN" sz="3200" b="1" dirty="0">
                  <a:latin typeface="Open Sans" panose="020B0606030504020204" pitchFamily="34" charset="0"/>
                  <a:ea typeface="Open Sans" panose="020B0606030504020204" pitchFamily="34" charset="0"/>
                  <a:cs typeface="Open Sans" panose="020B0606030504020204" pitchFamily="34" charset="0"/>
                </a:rPr>
                <a:t>2</a:t>
              </a:r>
              <a:r>
                <a:rPr lang="zh-CN" altLang="en-US" sz="3200" b="1" dirty="0">
                  <a:latin typeface="方正兰亭黑简体" panose="02000000000000000000" pitchFamily="2" charset="-122"/>
                  <a:ea typeface="方正兰亭黑简体" panose="02000000000000000000" pitchFamily="2" charset="-122"/>
                </a:rPr>
                <a:t>、点击</a:t>
              </a:r>
              <a:r>
                <a:rPr lang="en-US" altLang="zh-CN" sz="3200" b="1" dirty="0" err="1">
                  <a:latin typeface="Open Sans" panose="020B0606030504020204" pitchFamily="34" charset="0"/>
                  <a:ea typeface="Open Sans" panose="020B0606030504020204" pitchFamily="34" charset="0"/>
                  <a:cs typeface="Open Sans" panose="020B0606030504020204" pitchFamily="34" charset="0"/>
                </a:rPr>
                <a:t>Robomaster</a:t>
              </a:r>
              <a:r>
                <a:rPr lang="zh-CN" altLang="en-US" sz="3200" b="1" dirty="0">
                  <a:latin typeface="方正兰亭黑简体" panose="02000000000000000000" pitchFamily="2" charset="-122"/>
                  <a:ea typeface="方正兰亭黑简体" panose="02000000000000000000" pitchFamily="2" charset="-122"/>
                </a:rPr>
                <a:t>产品，选择机器人机甲大师</a:t>
              </a:r>
              <a:r>
                <a:rPr lang="en-US" altLang="zh-CN" sz="3200" b="1" dirty="0">
                  <a:latin typeface="Open Sans" panose="020B0606030504020204" pitchFamily="34" charset="0"/>
                  <a:ea typeface="Open Sans" panose="020B0606030504020204" pitchFamily="34" charset="0"/>
                  <a:cs typeface="Open Sans" panose="020B0606030504020204" pitchFamily="34" charset="0"/>
                </a:rPr>
                <a:t>EP</a:t>
              </a:r>
            </a:p>
          </p:txBody>
        </p:sp>
        <p:sp>
          <p:nvSpPr>
            <p:cNvPr id="11" name="矩形: 圆角 10"/>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664071" y="1957705"/>
            <a:ext cx="8862695" cy="4658995"/>
            <a:chOff x="1664071" y="1957705"/>
            <a:chExt cx="8862695" cy="4658995"/>
          </a:xfrm>
        </p:grpSpPr>
        <p:grpSp>
          <p:nvGrpSpPr>
            <p:cNvPr id="23" name="组合 22"/>
            <p:cNvGrpSpPr/>
            <p:nvPr/>
          </p:nvGrpSpPr>
          <p:grpSpPr>
            <a:xfrm>
              <a:off x="1664071" y="1957705"/>
              <a:ext cx="8862695" cy="4658995"/>
              <a:chOff x="714983" y="425585"/>
              <a:chExt cx="6526988" cy="6006831"/>
            </a:xfrm>
          </p:grpSpPr>
          <p:sp>
            <p:nvSpPr>
              <p:cNvPr id="24" name="流程图: 过程 23"/>
              <p:cNvSpPr/>
              <p:nvPr/>
            </p:nvSpPr>
            <p:spPr>
              <a:xfrm>
                <a:off x="714983" y="425585"/>
                <a:ext cx="6526988" cy="6006831"/>
              </a:xfrm>
              <a:prstGeom prst="flowChartProcess">
                <a:avLst/>
              </a:prstGeom>
              <a:solidFill>
                <a:srgbClr val="FBFEFF"/>
              </a:solidFill>
              <a:ln>
                <a:noFill/>
              </a:ln>
              <a:effectLst>
                <a:outerShdw blurRad="1778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等号 5"/>
              <p:cNvSpPr/>
              <p:nvPr/>
            </p:nvSpPr>
            <p:spPr>
              <a:xfrm>
                <a:off x="1013023" y="5771022"/>
                <a:ext cx="354670" cy="525786"/>
              </a:xfrm>
              <a:prstGeom prst="mathEqual">
                <a:avLst>
                  <a:gd name="adj1" fmla="val 6853"/>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26" name="图片 25"/>
            <p:cNvPicPr>
              <a:picLocks noChangeAspect="1"/>
            </p:cNvPicPr>
            <p:nvPr/>
          </p:nvPicPr>
          <p:blipFill>
            <a:blip r:embed="rId7"/>
            <a:stretch>
              <a:fillRect/>
            </a:stretch>
          </p:blipFill>
          <p:spPr>
            <a:xfrm>
              <a:off x="2068566" y="2195195"/>
              <a:ext cx="7943215" cy="3694430"/>
            </a:xfrm>
            <a:prstGeom prst="rect">
              <a:avLst/>
            </a:prstGeom>
          </p:spPr>
        </p:pic>
        <p:pic>
          <p:nvPicPr>
            <p:cNvPr id="27" name="图片 26"/>
            <p:cNvPicPr>
              <a:picLocks noChangeAspect="1"/>
            </p:cNvPicPr>
            <p:nvPr/>
          </p:nvPicPr>
          <p:blipFill>
            <a:blip r:embed="rId8"/>
            <a:stretch>
              <a:fillRect/>
            </a:stretch>
          </p:blipFill>
          <p:spPr>
            <a:xfrm>
              <a:off x="5895711" y="2631440"/>
              <a:ext cx="3762375" cy="2940050"/>
            </a:xfrm>
            <a:prstGeom prst="rect">
              <a:avLst/>
            </a:prstGeom>
          </p:spPr>
        </p:pic>
      </p:grpSp>
      <p:sp>
        <p:nvSpPr>
          <p:cNvPr id="28" name="矩形 27"/>
          <p:cNvSpPr/>
          <p:nvPr/>
        </p:nvSpPr>
        <p:spPr>
          <a:xfrm>
            <a:off x="5107676" y="2124075"/>
            <a:ext cx="788035" cy="507365"/>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灯片编号占位符 6"/>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82C358-29CB-4B25-88DB-47802F7CF660}" type="slidenum">
              <a:rPr lang="zh-CN" altLang="en-US" smtClean="0"/>
              <a:t>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animBg="1"/>
      <p:bldP spid="2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30</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9BB5D0-35E4-459D-AEF3-FE4D7C45CC19}" type="slidenum">
              <a:rPr lang="zh-CN" altLang="en-US" smtClean="0"/>
              <a:t>4</a:t>
            </a:fld>
            <a:endParaRPr lang="zh-CN" altLang="en-US"/>
          </a:p>
        </p:txBody>
      </p:sp>
      <p:sp>
        <p:nvSpPr>
          <p:cNvPr id="3" name="矩形 2"/>
          <p:cNvSpPr/>
          <p:nvPr/>
        </p:nvSpPr>
        <p:spPr>
          <a:xfrm>
            <a:off x="9649460" y="-541020"/>
            <a:ext cx="3105785" cy="3541395"/>
          </a:xfrm>
          <a:prstGeom prst="rect">
            <a:avLst/>
          </a:prstGeom>
          <a:blipFill rotWithShape="1">
            <a:blip r:embed="rId3">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4">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菱形"/>
          <p:cNvPicPr>
            <a:picLocks noChangeAspect="1"/>
          </p:cNvPicPr>
          <p:nvPr/>
        </p:nvPicPr>
        <p:blipFill>
          <a:blip r:embed="rId5"/>
          <a:stretch>
            <a:fillRect/>
          </a:stretch>
        </p:blipFill>
        <p:spPr>
          <a:xfrm>
            <a:off x="388620" y="208915"/>
            <a:ext cx="1237615" cy="901700"/>
          </a:xfrm>
          <a:prstGeom prst="rect">
            <a:avLst/>
          </a:prstGeom>
        </p:spPr>
      </p:pic>
      <p:sp>
        <p:nvSpPr>
          <p:cNvPr id="6"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软件安装</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grpSp>
        <p:nvGrpSpPr>
          <p:cNvPr id="9" name="组合 8"/>
          <p:cNvGrpSpPr/>
          <p:nvPr/>
        </p:nvGrpSpPr>
        <p:grpSpPr>
          <a:xfrm>
            <a:off x="1905691" y="1319213"/>
            <a:ext cx="9738440" cy="583565"/>
            <a:chOff x="1975541" y="1376363"/>
            <a:chExt cx="9738440" cy="583565"/>
          </a:xfrm>
        </p:grpSpPr>
        <p:sp>
          <p:nvSpPr>
            <p:cNvPr id="10" name="文本框 9"/>
            <p:cNvSpPr txBox="1"/>
            <p:nvPr/>
          </p:nvSpPr>
          <p:spPr>
            <a:xfrm>
              <a:off x="2340926" y="1376363"/>
              <a:ext cx="9373055" cy="583565"/>
            </a:xfrm>
            <a:prstGeom prst="rect">
              <a:avLst/>
            </a:prstGeom>
            <a:noFill/>
          </p:spPr>
          <p:txBody>
            <a:bodyPr wrap="square" rtlCol="0">
              <a:spAutoFit/>
            </a:bodyPr>
            <a:lstStyle/>
            <a:p>
              <a:r>
                <a:rPr lang="en-US" altLang="zh-CN" sz="3200" b="1" dirty="0">
                  <a:latin typeface="Open Sans" panose="020B0606030504020204" pitchFamily="34" charset="0"/>
                  <a:ea typeface="Open Sans" panose="020B0606030504020204" pitchFamily="34" charset="0"/>
                  <a:cs typeface="Open Sans" panose="020B0606030504020204" pitchFamily="34" charset="0"/>
                </a:rPr>
                <a:t>3</a:t>
              </a:r>
              <a:r>
                <a:rPr lang="zh-CN" altLang="en-US" sz="3200" b="1" dirty="0">
                  <a:latin typeface="方正兰亭黑简体" panose="02000000000000000000" pitchFamily="2" charset="-122"/>
                  <a:ea typeface="方正兰亭黑简体" panose="02000000000000000000" pitchFamily="2" charset="-122"/>
                </a:rPr>
                <a:t>、点击下载，选择相应版本；下载成功</a:t>
              </a:r>
            </a:p>
          </p:txBody>
        </p:sp>
        <p:sp>
          <p:nvSpPr>
            <p:cNvPr id="11" name="矩形: 圆角 10"/>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灯片编号占位符 6"/>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82C358-29CB-4B25-88DB-47802F7CF660}" type="slidenum">
              <a:rPr lang="zh-CN" altLang="en-US" smtClean="0"/>
              <a:t>4</a:t>
            </a:fld>
            <a:endParaRPr lang="zh-CN" altLang="en-US"/>
          </a:p>
        </p:txBody>
      </p:sp>
      <p:grpSp>
        <p:nvGrpSpPr>
          <p:cNvPr id="14" name="组合 13"/>
          <p:cNvGrpSpPr/>
          <p:nvPr/>
        </p:nvGrpSpPr>
        <p:grpSpPr>
          <a:xfrm>
            <a:off x="550523" y="2069102"/>
            <a:ext cx="8244227" cy="4395198"/>
            <a:chOff x="550523" y="2069102"/>
            <a:chExt cx="8244227" cy="4395198"/>
          </a:xfrm>
        </p:grpSpPr>
        <p:grpSp>
          <p:nvGrpSpPr>
            <p:cNvPr id="19" name="组合 18"/>
            <p:cNvGrpSpPr/>
            <p:nvPr/>
          </p:nvGrpSpPr>
          <p:grpSpPr>
            <a:xfrm>
              <a:off x="550523" y="2130425"/>
              <a:ext cx="8244227" cy="4333875"/>
              <a:chOff x="714983" y="425585"/>
              <a:chExt cx="6526988" cy="6006831"/>
            </a:xfrm>
          </p:grpSpPr>
          <p:sp>
            <p:nvSpPr>
              <p:cNvPr id="20" name="流程图: 过程 19"/>
              <p:cNvSpPr/>
              <p:nvPr/>
            </p:nvSpPr>
            <p:spPr>
              <a:xfrm>
                <a:off x="714983" y="425585"/>
                <a:ext cx="6526988" cy="6006831"/>
              </a:xfrm>
              <a:prstGeom prst="flowChartProcess">
                <a:avLst/>
              </a:prstGeom>
              <a:solidFill>
                <a:srgbClr val="FBFEFF"/>
              </a:solidFill>
              <a:ln>
                <a:noFill/>
              </a:ln>
              <a:effectLst>
                <a:outerShdw blurRad="1778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1" name="等号 5"/>
              <p:cNvSpPr/>
              <p:nvPr/>
            </p:nvSpPr>
            <p:spPr>
              <a:xfrm>
                <a:off x="1013023" y="5771022"/>
                <a:ext cx="354670" cy="525786"/>
              </a:xfrm>
              <a:prstGeom prst="mathEqual">
                <a:avLst>
                  <a:gd name="adj1" fmla="val 6853"/>
                  <a:gd name="adj2" fmla="val 117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chemeClr val="tx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22" name="图片 21"/>
            <p:cNvPicPr>
              <a:picLocks noChangeAspect="1"/>
            </p:cNvPicPr>
            <p:nvPr/>
          </p:nvPicPr>
          <p:blipFill>
            <a:blip r:embed="rId7"/>
            <a:stretch>
              <a:fillRect/>
            </a:stretch>
          </p:blipFill>
          <p:spPr>
            <a:xfrm>
              <a:off x="971629" y="2069102"/>
              <a:ext cx="6341031" cy="2949303"/>
            </a:xfrm>
            <a:prstGeom prst="rect">
              <a:avLst/>
            </a:prstGeom>
          </p:spPr>
        </p:pic>
        <p:pic>
          <p:nvPicPr>
            <p:cNvPr id="30" name="图片 29"/>
            <p:cNvPicPr>
              <a:picLocks noChangeAspect="1"/>
            </p:cNvPicPr>
            <p:nvPr/>
          </p:nvPicPr>
          <p:blipFill>
            <a:blip r:embed="rId8"/>
            <a:stretch>
              <a:fillRect/>
            </a:stretch>
          </p:blipFill>
          <p:spPr>
            <a:xfrm>
              <a:off x="1399372" y="3094703"/>
              <a:ext cx="6634013" cy="3085752"/>
            </a:xfrm>
            <a:prstGeom prst="rect">
              <a:avLst/>
            </a:prstGeom>
          </p:spPr>
        </p:pic>
      </p:grpSp>
      <p:pic>
        <p:nvPicPr>
          <p:cNvPr id="31" name="图片 30"/>
          <p:cNvPicPr>
            <a:picLocks noChangeAspect="1"/>
          </p:cNvPicPr>
          <p:nvPr/>
        </p:nvPicPr>
        <p:blipFill>
          <a:blip r:embed="rId9"/>
          <a:srcRect l="15522" t="517" r="25716" b="24181"/>
          <a:stretch>
            <a:fillRect/>
          </a:stretch>
        </p:blipFill>
        <p:spPr>
          <a:xfrm>
            <a:off x="9790609" y="2130425"/>
            <a:ext cx="1411743" cy="1293015"/>
          </a:xfrm>
          <a:prstGeom prst="rect">
            <a:avLst/>
          </a:prstGeom>
        </p:spPr>
      </p:pic>
      <p:sp>
        <p:nvSpPr>
          <p:cNvPr id="33" name="矩形 32"/>
          <p:cNvSpPr/>
          <p:nvPr/>
        </p:nvSpPr>
        <p:spPr>
          <a:xfrm>
            <a:off x="5011102" y="2260495"/>
            <a:ext cx="405765" cy="405765"/>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9BB5D0-35E4-459D-AEF3-FE4D7C45CC19}" type="slidenum">
              <a:rPr lang="zh-CN" altLang="en-US" smtClean="0"/>
              <a:t>5</a:t>
            </a:fld>
            <a:endParaRPr lang="zh-CN" altLang="en-US"/>
          </a:p>
        </p:txBody>
      </p:sp>
      <p:sp>
        <p:nvSpPr>
          <p:cNvPr id="3" name="矩形 2"/>
          <p:cNvSpPr/>
          <p:nvPr/>
        </p:nvSpPr>
        <p:spPr>
          <a:xfrm>
            <a:off x="9649460" y="-541020"/>
            <a:ext cx="3105785" cy="3541395"/>
          </a:xfrm>
          <a:prstGeom prst="rect">
            <a:avLst/>
          </a:prstGeom>
          <a:blipFill rotWithShape="1">
            <a:blip r:embed="rId3">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4">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菱形"/>
          <p:cNvPicPr>
            <a:picLocks noChangeAspect="1"/>
          </p:cNvPicPr>
          <p:nvPr/>
        </p:nvPicPr>
        <p:blipFill>
          <a:blip r:embed="rId5"/>
          <a:stretch>
            <a:fillRect/>
          </a:stretch>
        </p:blipFill>
        <p:spPr>
          <a:xfrm>
            <a:off x="388620" y="208915"/>
            <a:ext cx="1237615" cy="901700"/>
          </a:xfrm>
          <a:prstGeom prst="rect">
            <a:avLst/>
          </a:prstGeom>
        </p:spPr>
      </p:pic>
      <p:sp>
        <p:nvSpPr>
          <p:cNvPr id="6"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账户登录</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2" name="矩形 11"/>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灯片编号占位符 6"/>
          <p:cNvSpPr txBox="1"/>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82C358-29CB-4B25-88DB-47802F7CF660}" type="slidenum">
              <a:rPr lang="zh-CN" altLang="en-US" smtClean="0"/>
              <a:t>5</a:t>
            </a:fld>
            <a:endParaRPr lang="zh-CN" altLang="en-US"/>
          </a:p>
        </p:txBody>
      </p:sp>
      <p:sp>
        <p:nvSpPr>
          <p:cNvPr id="23" name="文本框 22"/>
          <p:cNvSpPr txBox="1"/>
          <p:nvPr/>
        </p:nvSpPr>
        <p:spPr>
          <a:xfrm>
            <a:off x="581874" y="1376363"/>
            <a:ext cx="3793490" cy="4615815"/>
          </a:xfrm>
          <a:prstGeom prst="rect">
            <a:avLst/>
          </a:prstGeom>
          <a:noFill/>
        </p:spPr>
        <p:txBody>
          <a:bodyPr wrap="square" rtlCol="0" anchor="t">
            <a:spAutoFit/>
          </a:bodyPr>
          <a:lstStyle/>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①点击账户登录</a:t>
            </a: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②注册一个新账户</a:t>
            </a:r>
            <a:endParaRPr lang="zh-CN" altLang="en-US" sz="2800" dirty="0">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③输入手机号、验证码</a:t>
            </a:r>
            <a:endParaRPr lang="zh-CN" altLang="en-US" sz="2800" dirty="0">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④设置密码</a:t>
            </a:r>
            <a:endParaRPr lang="zh-CN" altLang="en-US" sz="2800" dirty="0">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⑤填写个人资料</a:t>
            </a: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（勾选同意）</a:t>
            </a:r>
            <a:endParaRPr lang="zh-CN" altLang="en-US" sz="2800" dirty="0">
              <a:latin typeface="方正兰亭黑简体" panose="02000000000000000000" pitchFamily="2" charset="-122"/>
              <a:ea typeface="方正兰亭黑简体" panose="02000000000000000000" pitchFamily="2" charset="-122"/>
            </a:endParaRPr>
          </a:p>
          <a:p>
            <a:pPr algn="l" fontAlgn="auto">
              <a:lnSpc>
                <a:spcPct val="150000"/>
              </a:lnSpc>
            </a:pPr>
            <a:r>
              <a:rPr lang="zh-CN" altLang="en-US" sz="2800" dirty="0">
                <a:latin typeface="方正兰亭黑简体" panose="02000000000000000000" pitchFamily="2" charset="-122"/>
                <a:ea typeface="方正兰亭黑简体" panose="02000000000000000000" pitchFamily="2" charset="-122"/>
                <a:sym typeface="+mn-ea"/>
              </a:rPr>
              <a:t>⑥完成</a:t>
            </a:r>
          </a:p>
        </p:txBody>
      </p:sp>
      <p:pic>
        <p:nvPicPr>
          <p:cNvPr id="13" name="图片 12"/>
          <p:cNvPicPr>
            <a:picLocks noChangeAspect="1"/>
          </p:cNvPicPr>
          <p:nvPr/>
        </p:nvPicPr>
        <p:blipFill>
          <a:blip r:embed="rId7"/>
          <a:stretch>
            <a:fillRect/>
          </a:stretch>
        </p:blipFill>
        <p:spPr>
          <a:xfrm>
            <a:off x="5093335" y="1778774"/>
            <a:ext cx="6650990" cy="3742690"/>
          </a:xfrm>
          <a:prstGeom prst="rect">
            <a:avLst/>
          </a:prstGeom>
        </p:spPr>
      </p:pic>
      <p:sp>
        <p:nvSpPr>
          <p:cNvPr id="14" name="矩形 13"/>
          <p:cNvSpPr/>
          <p:nvPr/>
        </p:nvSpPr>
        <p:spPr>
          <a:xfrm>
            <a:off x="4957445" y="1696224"/>
            <a:ext cx="1466850" cy="735965"/>
          </a:xfrm>
          <a:prstGeom prst="rect">
            <a:avLst/>
          </a:prstGeom>
          <a:noFill/>
          <a:ln w="539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8"/>
          <a:stretch>
            <a:fillRect/>
          </a:stretch>
        </p:blipFill>
        <p:spPr>
          <a:xfrm>
            <a:off x="5340350" y="1778774"/>
            <a:ext cx="6156960" cy="3732530"/>
          </a:xfrm>
          <a:prstGeom prst="rect">
            <a:avLst/>
          </a:prstGeom>
        </p:spPr>
      </p:pic>
      <p:pic>
        <p:nvPicPr>
          <p:cNvPr id="16" name="图片 15"/>
          <p:cNvPicPr>
            <a:picLocks noChangeAspect="1"/>
          </p:cNvPicPr>
          <p:nvPr/>
        </p:nvPicPr>
        <p:blipFill>
          <a:blip r:embed="rId9"/>
          <a:stretch>
            <a:fillRect/>
          </a:stretch>
        </p:blipFill>
        <p:spPr>
          <a:xfrm>
            <a:off x="5356225" y="1779409"/>
            <a:ext cx="6210300" cy="3637915"/>
          </a:xfrm>
          <a:prstGeom prst="rect">
            <a:avLst/>
          </a:prstGeom>
        </p:spPr>
      </p:pic>
      <p:pic>
        <p:nvPicPr>
          <p:cNvPr id="17" name="图片 16"/>
          <p:cNvPicPr>
            <a:picLocks noChangeAspect="1"/>
          </p:cNvPicPr>
          <p:nvPr/>
        </p:nvPicPr>
        <p:blipFill>
          <a:blip r:embed="rId10"/>
          <a:stretch>
            <a:fillRect/>
          </a:stretch>
        </p:blipFill>
        <p:spPr>
          <a:xfrm>
            <a:off x="5287010" y="1780044"/>
            <a:ext cx="6295390" cy="3714750"/>
          </a:xfrm>
          <a:prstGeom prst="rect">
            <a:avLst/>
          </a:prstGeom>
        </p:spPr>
      </p:pic>
      <p:pic>
        <p:nvPicPr>
          <p:cNvPr id="18" name="图片 17"/>
          <p:cNvPicPr>
            <a:picLocks noChangeAspect="1"/>
          </p:cNvPicPr>
          <p:nvPr/>
        </p:nvPicPr>
        <p:blipFill>
          <a:blip r:embed="rId11"/>
          <a:stretch>
            <a:fillRect/>
          </a:stretch>
        </p:blipFill>
        <p:spPr>
          <a:xfrm>
            <a:off x="5285740" y="1780044"/>
            <a:ext cx="6211570" cy="3785235"/>
          </a:xfrm>
          <a:prstGeom prst="rect">
            <a:avLst/>
          </a:prstGeom>
        </p:spPr>
      </p:pic>
      <p:pic>
        <p:nvPicPr>
          <p:cNvPr id="19" name="图片 18"/>
          <p:cNvPicPr>
            <a:picLocks noChangeAspect="1"/>
          </p:cNvPicPr>
          <p:nvPr/>
        </p:nvPicPr>
        <p:blipFill>
          <a:blip r:embed="rId12"/>
          <a:stretch>
            <a:fillRect/>
          </a:stretch>
        </p:blipFill>
        <p:spPr>
          <a:xfrm>
            <a:off x="5285740" y="1705114"/>
            <a:ext cx="6296660" cy="3752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ppt_x</p:attrName>
                                        </p:attrNameLst>
                                      </p:cBhvr>
                                      <p:tavLst>
                                        <p:tav tm="0">
                                          <p:val>
                                            <p:strVal val="#ppt_x-#ppt_w/2"/>
                                          </p:val>
                                        </p:tav>
                                        <p:tav tm="100000">
                                          <p:val>
                                            <p:strVal val="#ppt_x"/>
                                          </p:val>
                                        </p:tav>
                                      </p:tavLst>
                                    </p:anim>
                                    <p:anim calcmode="lin" valueType="num">
                                      <p:cBhvr>
                                        <p:cTn id="15" dur="500" fill="hold"/>
                                        <p:tgtEl>
                                          <p:spTgt spid="23"/>
                                        </p:tgtEl>
                                        <p:attrNameLst>
                                          <p:attrName>ppt_y</p:attrName>
                                        </p:attrNameLst>
                                      </p:cBhvr>
                                      <p:tavLst>
                                        <p:tav tm="0">
                                          <p:val>
                                            <p:strVal val="#ppt_y"/>
                                          </p:val>
                                        </p:tav>
                                        <p:tav tm="100000">
                                          <p:val>
                                            <p:strVal val="#ppt_y"/>
                                          </p:val>
                                        </p:tav>
                                      </p:tavLst>
                                    </p:anim>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14" grpId="0" bldLvl="0" animBg="1"/>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040" y="1306830"/>
            <a:ext cx="4806315" cy="5724525"/>
          </a:xfrm>
          <a:prstGeom prst="rect">
            <a:avLst/>
          </a:prstGeom>
          <a:blipFill rotWithShape="1">
            <a:blip r:embed="rId5">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1-1课程引入">
            <a:hlinkClick r:id="" action="ppaction://media"/>
          </p:cNvPr>
          <p:cNvPicPr/>
          <p:nvPr>
            <a:audioFile r:link="rId2"/>
            <p:extLst>
              <p:ext uri="{DAA4B4D4-6D71-4841-9C94-3DE7FCFB9230}">
                <p14:media xmlns:p14="http://schemas.microsoft.com/office/powerpoint/2010/main" r:embed="rId1"/>
              </p:ext>
            </p:extLst>
          </p:nvPr>
        </p:nvPicPr>
        <p:blipFill>
          <a:blip r:embed="rId7"/>
          <a:stretch>
            <a:fillRect/>
          </a:stretch>
        </p:blipFill>
        <p:spPr>
          <a:xfrm>
            <a:off x="2894533" y="3181350"/>
            <a:ext cx="495300" cy="495300"/>
          </a:xfrm>
          <a:prstGeom prst="rect">
            <a:avLst/>
          </a:prstGeom>
        </p:spPr>
      </p:pic>
      <p:sp>
        <p:nvSpPr>
          <p:cNvPr id="5" name="矩形 4"/>
          <p:cNvSpPr/>
          <p:nvPr/>
        </p:nvSpPr>
        <p:spPr>
          <a:xfrm>
            <a:off x="9649460" y="-541020"/>
            <a:ext cx="3105785" cy="354139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49" y="1366090"/>
            <a:ext cx="569273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睁开眼，我是谁？我在哪？</a:t>
            </a:r>
          </a:p>
        </p:txBody>
      </p:sp>
      <p:sp>
        <p:nvSpPr>
          <p:cNvPr id="18" name="文本框 17"/>
          <p:cNvSpPr txBox="1"/>
          <p:nvPr/>
        </p:nvSpPr>
        <p:spPr>
          <a:xfrm>
            <a:off x="6405165" y="2227554"/>
            <a:ext cx="5296298" cy="3630674"/>
          </a:xfrm>
          <a:prstGeom prst="rect">
            <a:avLst/>
          </a:prstGeom>
          <a:noFill/>
        </p:spPr>
        <p:txBody>
          <a:bodyPr wrap="square" rtlCol="0">
            <a:spAutoFit/>
          </a:bodyPr>
          <a:lstStyle/>
          <a:p>
            <a:pPr>
              <a:lnSpc>
                <a:spcPct val="150000"/>
              </a:lnSpc>
            </a:pP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      当我睁开双眼。哇！这是哪里？</a:t>
            </a:r>
          </a:p>
          <a:p>
            <a:pPr>
              <a:lnSpc>
                <a:spcPct val="150000"/>
              </a:lnSpc>
            </a:pP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我是谁？今天是我来到这个世界的第一天，我有什么特性呢</a:t>
            </a:r>
            <a:r>
              <a:rPr lang="zh-CN" altLang="en-US" sz="2600">
                <a:latin typeface="方正兰亭黑简体" panose="02000000000000000000" pitchFamily="2" charset="-122"/>
                <a:ea typeface="方正兰亭黑简体" panose="02000000000000000000" pitchFamily="2" charset="-122"/>
                <a:sym typeface="字魂59号-创粗黑" panose="00000500000000000000" pitchFamily="2" charset="-122"/>
              </a:rPr>
              <a:t>？我动了动我的脖子，</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环顾四周，发现原来我每个方向看到的东西都不一样呀，我想把它们都记录下来！</a:t>
            </a: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6</a:t>
            </a:fld>
            <a:endParaRPr lang="zh-CN" altLang="en-US" dirty="0"/>
          </a:p>
        </p:txBody>
      </p:sp>
      <p:pic>
        <p:nvPicPr>
          <p:cNvPr id="13" name="图片 12"/>
          <p:cNvPicPr>
            <a:picLocks noChangeAspect="1"/>
          </p:cNvPicPr>
          <p:nvPr/>
        </p:nvPicPr>
        <p:blipFill>
          <a:blip r:embed="rId10"/>
          <a:stretch>
            <a:fillRect/>
          </a:stretch>
        </p:blipFill>
        <p:spPr>
          <a:xfrm>
            <a:off x="1054417" y="2434860"/>
            <a:ext cx="4915738" cy="3278062"/>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additive="base">
                                        <p:cTn id="15" dur="indefinite"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16" fill="hold" display="1">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11" grpId="0"/>
      <p:bldP spid="11" grpId="1"/>
      <p:bldP spid="8" grpId="0" animBg="1"/>
      <p:bldP spid="8" grpId="1" animBg="1"/>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7</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7040" y="1306830"/>
            <a:ext cx="4806315" cy="5724525"/>
          </a:xfrm>
          <a:prstGeom prst="rect">
            <a:avLst/>
          </a:prstGeom>
          <a:blipFill rotWithShape="1">
            <a:blip r:embed="rId4">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3" name="矩形 2"/>
          <p:cNvSpPr/>
          <p:nvPr/>
        </p:nvSpPr>
        <p:spPr>
          <a:xfrm>
            <a:off x="9649460" y="-541020"/>
            <a:ext cx="3105785" cy="3541395"/>
          </a:xfrm>
          <a:prstGeom prst="rect">
            <a:avLst/>
          </a:prstGeom>
          <a:blipFill rotWithShape="1">
            <a:blip r:embed="rId5">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菱形"/>
          <p:cNvPicPr>
            <a:picLocks noChangeAspect="1"/>
          </p:cNvPicPr>
          <p:nvPr/>
        </p:nvPicPr>
        <p:blipFill>
          <a:blip r:embed="rId6"/>
          <a:stretch>
            <a:fillRect/>
          </a:stretch>
        </p:blipFill>
        <p:spPr>
          <a:xfrm>
            <a:off x="388620" y="208915"/>
            <a:ext cx="1237615" cy="901700"/>
          </a:xfrm>
          <a:prstGeom prst="rect">
            <a:avLst/>
          </a:prstGeom>
        </p:spPr>
      </p:pic>
      <p:sp>
        <p:nvSpPr>
          <p:cNvPr id="6"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模块设置</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2" name="矩形 11"/>
          <p:cNvSpPr/>
          <p:nvPr/>
        </p:nvSpPr>
        <p:spPr>
          <a:xfrm flipH="1">
            <a:off x="8302625" y="2822575"/>
            <a:ext cx="4723765" cy="433387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p:nvPr>
            <p:custDataLst>
              <p:tags r:id="rId1"/>
            </p:custDataLst>
          </p:nvPr>
        </p:nvGraphicFramePr>
        <p:xfrm>
          <a:off x="1393825" y="1468755"/>
          <a:ext cx="8795385" cy="4878007"/>
        </p:xfrm>
        <a:graphic>
          <a:graphicData uri="http://schemas.openxmlformats.org/drawingml/2006/table">
            <a:tbl>
              <a:tblPr firstRow="1" bandRow="1">
                <a:tableStyleId>{69CF1AB2-1976-4502-BF36-3FF5EA218861}</a:tableStyleId>
              </a:tblPr>
              <a:tblGrid>
                <a:gridCol w="2303780">
                  <a:extLst>
                    <a:ext uri="{9D8B030D-6E8A-4147-A177-3AD203B41FA5}">
                      <a16:colId xmlns:a16="http://schemas.microsoft.com/office/drawing/2014/main" val="20000"/>
                    </a:ext>
                  </a:extLst>
                </a:gridCol>
                <a:gridCol w="3241040">
                  <a:extLst>
                    <a:ext uri="{9D8B030D-6E8A-4147-A177-3AD203B41FA5}">
                      <a16:colId xmlns:a16="http://schemas.microsoft.com/office/drawing/2014/main" val="20001"/>
                    </a:ext>
                  </a:extLst>
                </a:gridCol>
                <a:gridCol w="3250565">
                  <a:extLst>
                    <a:ext uri="{9D8B030D-6E8A-4147-A177-3AD203B41FA5}">
                      <a16:colId xmlns:a16="http://schemas.microsoft.com/office/drawing/2014/main" val="20002"/>
                    </a:ext>
                  </a:extLst>
                </a:gridCol>
              </a:tblGrid>
              <a:tr h="1019175">
                <a:tc>
                  <a:txBody>
                    <a:bodyPr/>
                    <a:lstStyle/>
                    <a:p>
                      <a:pPr algn="ctr">
                        <a:buNone/>
                      </a:pPr>
                      <a:r>
                        <a:rPr lang="en-US" altLang="zh-CN" sz="3600"/>
                        <a:t>PBL</a:t>
                      </a:r>
                    </a:p>
                  </a:txBody>
                  <a:tcPr anchor="ctr"/>
                </a:tc>
                <a:tc>
                  <a:txBody>
                    <a:bodyPr/>
                    <a:lstStyle/>
                    <a:p>
                      <a:pPr algn="ctr">
                        <a:buNone/>
                      </a:pPr>
                      <a:r>
                        <a:rPr lang="zh-CN" altLang="en-US" sz="3600"/>
                        <a:t>理论学习</a:t>
                      </a:r>
                    </a:p>
                  </a:txBody>
                  <a:tcPr anchor="ctr"/>
                </a:tc>
                <a:tc>
                  <a:txBody>
                    <a:bodyPr/>
                    <a:lstStyle/>
                    <a:p>
                      <a:pPr algn="ctr">
                        <a:buNone/>
                      </a:pPr>
                      <a:r>
                        <a:rPr lang="zh-CN" altLang="en-US" sz="3600"/>
                        <a:t>实践任务</a:t>
                      </a:r>
                    </a:p>
                  </a:txBody>
                  <a:tcPr anchor="ctr"/>
                </a:tc>
                <a:extLst>
                  <a:ext uri="{0D108BD9-81ED-4DB2-BD59-A6C34878D82A}">
                    <a16:rowId xmlns:a16="http://schemas.microsoft.com/office/drawing/2014/main" val="10000"/>
                  </a:ext>
                </a:extLst>
              </a:tr>
              <a:tr h="3493770">
                <a:tc>
                  <a:txBody>
                    <a:bodyPr/>
                    <a:lstStyle/>
                    <a:p>
                      <a:pPr algn="ctr">
                        <a:buNone/>
                      </a:pPr>
                      <a:r>
                        <a:rPr lang="zh-CN" altLang="en-US" sz="2800" dirty="0"/>
                        <a:t>提出问题</a:t>
                      </a:r>
                    </a:p>
                  </a:txBody>
                  <a:tcPr anchor="ctr"/>
                </a:tc>
                <a:tc>
                  <a:txBody>
                    <a:bodyPr/>
                    <a:lstStyle/>
                    <a:p>
                      <a:pPr algn="ctr" fontAlgn="auto">
                        <a:lnSpc>
                          <a:spcPct val="150000"/>
                        </a:lnSpc>
                        <a:buClrTx/>
                        <a:buSzTx/>
                        <a:buFontTx/>
                      </a:pPr>
                      <a:r>
                        <a:rPr lang="zh-CN" altLang="en-US" sz="2800" dirty="0"/>
                        <a:t>复习回顾</a:t>
                      </a:r>
                    </a:p>
                    <a:p>
                      <a:pPr algn="ctr" fontAlgn="auto">
                        <a:lnSpc>
                          <a:spcPct val="150000"/>
                        </a:lnSpc>
                        <a:buClrTx/>
                        <a:buSzTx/>
                        <a:buFontTx/>
                      </a:pPr>
                      <a:r>
                        <a:rPr lang="zh-CN" altLang="en-US" sz="2800" dirty="0"/>
                        <a:t>背景知识 </a:t>
                      </a:r>
                    </a:p>
                    <a:p>
                      <a:pPr algn="ctr" fontAlgn="auto">
                        <a:lnSpc>
                          <a:spcPct val="150000"/>
                        </a:lnSpc>
                        <a:buClrTx/>
                        <a:buSzTx/>
                        <a:buFontTx/>
                      </a:pPr>
                      <a:r>
                        <a:rPr lang="zh-CN" altLang="en-US" sz="2800" dirty="0"/>
                        <a:t>软件操作</a:t>
                      </a:r>
                    </a:p>
                    <a:p>
                      <a:pPr algn="ctr" fontAlgn="auto">
                        <a:lnSpc>
                          <a:spcPct val="150000"/>
                        </a:lnSpc>
                        <a:buClrTx/>
                        <a:buSzTx/>
                        <a:buFontTx/>
                      </a:pPr>
                      <a:r>
                        <a:rPr lang="zh-CN" altLang="en-US" sz="2800" dirty="0"/>
                        <a:t>硬件学习</a:t>
                      </a:r>
                    </a:p>
                    <a:p>
                      <a:pPr algn="ctr" fontAlgn="auto">
                        <a:lnSpc>
                          <a:spcPct val="150000"/>
                        </a:lnSpc>
                        <a:buClrTx/>
                        <a:buSzTx/>
                        <a:buFontTx/>
                      </a:pPr>
                      <a:r>
                        <a:rPr lang="zh-CN" altLang="en-US" sz="2800" dirty="0"/>
                        <a:t>编程模块</a:t>
                      </a:r>
                    </a:p>
                    <a:p>
                      <a:pPr algn="ctr" fontAlgn="auto">
                        <a:lnSpc>
                          <a:spcPct val="150000"/>
                        </a:lnSpc>
                        <a:buClrTx/>
                        <a:buSzTx/>
                        <a:buFontTx/>
                      </a:pPr>
                      <a:r>
                        <a:rPr lang="zh-CN" altLang="en-US" sz="2800" dirty="0"/>
                        <a:t>控制算法</a:t>
                      </a:r>
                    </a:p>
                  </a:txBody>
                  <a:tcPr anchor="ctr"/>
                </a:tc>
                <a:tc>
                  <a:txBody>
                    <a:bodyPr/>
                    <a:lstStyle/>
                    <a:p>
                      <a:pPr algn="ctr" fontAlgn="auto">
                        <a:lnSpc>
                          <a:spcPct val="150000"/>
                        </a:lnSpc>
                        <a:buClrTx/>
                        <a:buSzTx/>
                        <a:buNone/>
                      </a:pPr>
                      <a:r>
                        <a:rPr lang="zh-CN" altLang="en-US" sz="2800" dirty="0"/>
                        <a:t>制定方案</a:t>
                      </a:r>
                    </a:p>
                    <a:p>
                      <a:pPr algn="ctr" fontAlgn="auto">
                        <a:lnSpc>
                          <a:spcPct val="150000"/>
                        </a:lnSpc>
                        <a:buClrTx/>
                        <a:buSzTx/>
                        <a:buNone/>
                      </a:pPr>
                      <a:r>
                        <a:rPr lang="zh-CN" altLang="en-US" sz="2800" dirty="0"/>
                        <a:t>实践操作</a:t>
                      </a:r>
                    </a:p>
                    <a:p>
                      <a:pPr algn="ctr" fontAlgn="auto">
                        <a:lnSpc>
                          <a:spcPct val="150000"/>
                        </a:lnSpc>
                        <a:buClrTx/>
                        <a:buSzTx/>
                        <a:buNone/>
                      </a:pPr>
                      <a:r>
                        <a:rPr lang="zh-CN" altLang="en-US" sz="2800" dirty="0"/>
                        <a:t>鉴定成果</a:t>
                      </a:r>
                    </a:p>
                    <a:p>
                      <a:pPr algn="ctr" fontAlgn="auto">
                        <a:lnSpc>
                          <a:spcPct val="150000"/>
                        </a:lnSpc>
                        <a:buClrTx/>
                        <a:buSzTx/>
                        <a:buNone/>
                      </a:pPr>
                      <a:r>
                        <a:rPr lang="zh-CN" altLang="en-US" sz="2800" dirty="0"/>
                        <a:t>拓展延伸</a:t>
                      </a:r>
                    </a:p>
                    <a:p>
                      <a:pPr algn="ctr" fontAlgn="auto">
                        <a:lnSpc>
                          <a:spcPct val="150000"/>
                        </a:lnSpc>
                        <a:buClrTx/>
                        <a:buSzTx/>
                        <a:buNone/>
                      </a:pPr>
                      <a:r>
                        <a:rPr lang="zh-CN" altLang="en-US" sz="2800" dirty="0"/>
                        <a:t>工程日志</a:t>
                      </a:r>
                    </a:p>
                  </a:txBody>
                  <a:tcPr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9</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9</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97d5c79b-027b-4bf4-bc51-e889caac3099}"/>
</p:tagLst>
</file>

<file path=ppt/tags/tag4.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5.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ffde177b-b890-4cda-a54a-315b62d4d19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3653</Words>
  <Application>Microsoft Office PowerPoint</Application>
  <PresentationFormat>宽屏</PresentationFormat>
  <Paragraphs>402</Paragraphs>
  <Slides>30</Slides>
  <Notes>30</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方正兰亭黑简体</vt:lpstr>
      <vt:lpstr>方正兰亭特黑简体</vt:lpstr>
      <vt:lpstr>汉仪雅酷黑 65W</vt:lpstr>
      <vt:lpstr>宋体</vt:lpstr>
      <vt:lpstr>字魂59号-创粗黑</vt:lpstr>
      <vt:lpstr>Arial</vt:lpstr>
      <vt:lpstr>Calibri</vt:lpstr>
      <vt:lpstr>Calibri Light</vt:lpstr>
      <vt:lpstr>Gotham</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杨 妍</cp:lastModifiedBy>
  <cp:revision>308</cp:revision>
  <cp:lastPrinted>2020-06-06T17:01:00Z</cp:lastPrinted>
  <dcterms:created xsi:type="dcterms:W3CDTF">2020-06-03T13:36:00Z</dcterms:created>
  <dcterms:modified xsi:type="dcterms:W3CDTF">2020-09-04T02:15:42Z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